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2.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handoutMasterIdLst>
    <p:handoutMasterId r:id="rId46"/>
  </p:handoutMasterIdLst>
  <p:sldIdLst>
    <p:sldId id="256" r:id="rId2"/>
    <p:sldId id="257" r:id="rId3"/>
    <p:sldId id="271" r:id="rId4"/>
    <p:sldId id="299" r:id="rId5"/>
    <p:sldId id="273" r:id="rId6"/>
    <p:sldId id="297" r:id="rId7"/>
    <p:sldId id="298" r:id="rId8"/>
    <p:sldId id="274" r:id="rId9"/>
    <p:sldId id="275" r:id="rId10"/>
    <p:sldId id="276" r:id="rId11"/>
    <p:sldId id="277" r:id="rId12"/>
    <p:sldId id="278" r:id="rId13"/>
    <p:sldId id="300" r:id="rId14"/>
    <p:sldId id="272" r:id="rId15"/>
    <p:sldId id="267" r:id="rId16"/>
    <p:sldId id="288" r:id="rId17"/>
    <p:sldId id="290" r:id="rId18"/>
    <p:sldId id="295" r:id="rId19"/>
    <p:sldId id="296" r:id="rId20"/>
    <p:sldId id="286" r:id="rId21"/>
    <p:sldId id="287" r:id="rId22"/>
    <p:sldId id="291" r:id="rId23"/>
    <p:sldId id="292" r:id="rId24"/>
    <p:sldId id="293" r:id="rId25"/>
    <p:sldId id="294" r:id="rId26"/>
    <p:sldId id="302" r:id="rId27"/>
    <p:sldId id="280" r:id="rId28"/>
    <p:sldId id="279" r:id="rId29"/>
    <p:sldId id="301" r:id="rId30"/>
    <p:sldId id="281" r:id="rId31"/>
    <p:sldId id="282" r:id="rId32"/>
    <p:sldId id="283" r:id="rId33"/>
    <p:sldId id="284" r:id="rId34"/>
    <p:sldId id="285" r:id="rId35"/>
    <p:sldId id="270" r:id="rId36"/>
    <p:sldId id="268" r:id="rId37"/>
    <p:sldId id="269" r:id="rId38"/>
    <p:sldId id="258" r:id="rId39"/>
    <p:sldId id="260" r:id="rId40"/>
    <p:sldId id="261" r:id="rId41"/>
    <p:sldId id="262" r:id="rId42"/>
    <p:sldId id="263" r:id="rId43"/>
    <p:sldId id="266" r:id="rId44"/>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1755" autoAdjust="0"/>
    <p:restoredTop sz="94645" autoAdjust="0"/>
  </p:normalViewPr>
  <p:slideViewPr>
    <p:cSldViewPr>
      <p:cViewPr varScale="1">
        <p:scale>
          <a:sx n="66" d="100"/>
          <a:sy n="66" d="100"/>
        </p:scale>
        <p:origin x="32" y="660"/>
      </p:cViewPr>
      <p:guideLst>
        <p:guide pos="3839"/>
        <p:guide orient="horz" pos="2160"/>
      </p:guideLst>
    </p:cSldViewPr>
  </p:slideViewPr>
  <p:notesTextViewPr>
    <p:cViewPr>
      <p:scale>
        <a:sx n="1" d="1"/>
        <a:sy n="1" d="1"/>
      </p:scale>
      <p:origin x="0" y="0"/>
    </p:cViewPr>
  </p:notesTextViewPr>
  <p:notesViewPr>
    <p:cSldViewPr showGuides="1">
      <p:cViewPr varScale="1">
        <p:scale>
          <a:sx n="52" d="100"/>
          <a:sy n="52" d="100"/>
        </p:scale>
        <p:origin x="2664" y="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Exponential</a:t>
            </a:r>
            <a:r>
              <a:rPr lang="en-US" baseline="0" dirty="0"/>
              <a:t> Growth at NIPS</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Registrations</c:v>
                </c:pt>
              </c:strCache>
            </c:strRef>
          </c:tx>
          <c:spPr>
            <a:solidFill>
              <a:schemeClr val="accent1"/>
            </a:solidFill>
            <a:ln>
              <a:noFill/>
            </a:ln>
            <a:effectLst/>
          </c:spPr>
          <c:invertIfNegative val="0"/>
          <c:cat>
            <c:numRef>
              <c:f>Sheet1!$A$2:$A$7</c:f>
              <c:numCache>
                <c:formatCode>General</c:formatCode>
                <c:ptCount val="6"/>
                <c:pt idx="0">
                  <c:v>2011</c:v>
                </c:pt>
                <c:pt idx="1">
                  <c:v>2012</c:v>
                </c:pt>
                <c:pt idx="2">
                  <c:v>2013</c:v>
                </c:pt>
                <c:pt idx="3">
                  <c:v>2014</c:v>
                </c:pt>
                <c:pt idx="4">
                  <c:v>2015</c:v>
                </c:pt>
                <c:pt idx="5">
                  <c:v>2016</c:v>
                </c:pt>
              </c:numCache>
            </c:numRef>
          </c:cat>
          <c:val>
            <c:numRef>
              <c:f>Sheet1!$B$2:$B$7</c:f>
              <c:numCache>
                <c:formatCode>General</c:formatCode>
                <c:ptCount val="6"/>
                <c:pt idx="0">
                  <c:v>1100</c:v>
                </c:pt>
                <c:pt idx="1">
                  <c:v>1300</c:v>
                </c:pt>
                <c:pt idx="2">
                  <c:v>1700</c:v>
                </c:pt>
                <c:pt idx="3">
                  <c:v>2400</c:v>
                </c:pt>
                <c:pt idx="4">
                  <c:v>3755</c:v>
                </c:pt>
                <c:pt idx="5">
                  <c:v>6200</c:v>
                </c:pt>
              </c:numCache>
            </c:numRef>
          </c:val>
          <c:extLst>
            <c:ext xmlns:c16="http://schemas.microsoft.com/office/drawing/2014/chart" uri="{C3380CC4-5D6E-409C-BE32-E72D297353CC}">
              <c16:uniqueId val="{00000000-A922-4424-B2DD-C859DF438FDA}"/>
            </c:ext>
          </c:extLst>
        </c:ser>
        <c:ser>
          <c:idx val="1"/>
          <c:order val="1"/>
          <c:tx>
            <c:strRef>
              <c:f>Sheet1!$C$1</c:f>
              <c:strCache>
                <c:ptCount val="1"/>
                <c:pt idx="0">
                  <c:v>Submissions</c:v>
                </c:pt>
              </c:strCache>
            </c:strRef>
          </c:tx>
          <c:spPr>
            <a:solidFill>
              <a:schemeClr val="accent2"/>
            </a:solidFill>
            <a:ln>
              <a:noFill/>
            </a:ln>
            <a:effectLst/>
          </c:spPr>
          <c:invertIfNegative val="0"/>
          <c:cat>
            <c:numRef>
              <c:f>Sheet1!$A$2:$A$7</c:f>
              <c:numCache>
                <c:formatCode>General</c:formatCode>
                <c:ptCount val="6"/>
                <c:pt idx="0">
                  <c:v>2011</c:v>
                </c:pt>
                <c:pt idx="1">
                  <c:v>2012</c:v>
                </c:pt>
                <c:pt idx="2">
                  <c:v>2013</c:v>
                </c:pt>
                <c:pt idx="3">
                  <c:v>2014</c:v>
                </c:pt>
                <c:pt idx="4">
                  <c:v>2015</c:v>
                </c:pt>
                <c:pt idx="5">
                  <c:v>2016</c:v>
                </c:pt>
              </c:numCache>
            </c:numRef>
          </c:cat>
          <c:val>
            <c:numRef>
              <c:f>Sheet1!$C$2:$C$7</c:f>
              <c:numCache>
                <c:formatCode>General</c:formatCode>
                <c:ptCount val="6"/>
                <c:pt idx="0">
                  <c:v>700</c:v>
                </c:pt>
                <c:pt idx="1">
                  <c:v>900</c:v>
                </c:pt>
                <c:pt idx="2">
                  <c:v>1200</c:v>
                </c:pt>
                <c:pt idx="3">
                  <c:v>1660</c:v>
                </c:pt>
                <c:pt idx="4">
                  <c:v>2406</c:v>
                </c:pt>
                <c:pt idx="5">
                  <c:v>3000</c:v>
                </c:pt>
              </c:numCache>
            </c:numRef>
          </c:val>
          <c:extLst>
            <c:ext xmlns:c16="http://schemas.microsoft.com/office/drawing/2014/chart" uri="{C3380CC4-5D6E-409C-BE32-E72D297353CC}">
              <c16:uniqueId val="{00000001-A922-4424-B2DD-C859DF438FDA}"/>
            </c:ext>
          </c:extLst>
        </c:ser>
        <c:dLbls>
          <c:showLegendKey val="0"/>
          <c:showVal val="0"/>
          <c:showCatName val="0"/>
          <c:showSerName val="0"/>
          <c:showPercent val="0"/>
          <c:showBubbleSize val="0"/>
        </c:dLbls>
        <c:gapWidth val="219"/>
        <c:overlap val="-27"/>
        <c:axId val="-2088134816"/>
        <c:axId val="-2090335488"/>
      </c:barChart>
      <c:catAx>
        <c:axId val="-20881348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90335488"/>
        <c:crosses val="autoZero"/>
        <c:auto val="1"/>
        <c:lblAlgn val="ctr"/>
        <c:lblOffset val="100"/>
        <c:noMultiLvlLbl val="0"/>
      </c:catAx>
      <c:valAx>
        <c:axId val="-2090335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881348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spPr>
            <a:solidFill>
              <a:schemeClr val="accent1"/>
            </a:solidFill>
            <a:ln>
              <a:noFill/>
            </a:ln>
            <a:effectLst/>
          </c:spPr>
          <c:invertIfNegative val="0"/>
          <c:dPt>
            <c:idx val="5"/>
            <c:invertIfNegative val="0"/>
            <c:bubble3D val="0"/>
            <c:spPr>
              <a:solidFill>
                <a:schemeClr val="accent2">
                  <a:lumMod val="75000"/>
                </a:schemeClr>
              </a:solidFill>
              <a:ln>
                <a:noFill/>
              </a:ln>
              <a:effectLst/>
            </c:spPr>
            <c:extLst>
              <c:ext xmlns:c16="http://schemas.microsoft.com/office/drawing/2014/chart" uri="{C3380CC4-5D6E-409C-BE32-E72D297353CC}">
                <c16:uniqueId val="{00000001-DCAE-441F-A7DF-76554F1F187B}"/>
              </c:ext>
            </c:extLst>
          </c:dPt>
          <c:cat>
            <c:strRef>
              <c:f>Sheet1!$B$4:$B$9</c:f>
              <c:strCache>
                <c:ptCount val="6"/>
                <c:pt idx="0">
                  <c:v>LEAR-XRCE</c:v>
                </c:pt>
                <c:pt idx="1">
                  <c:v>U. of Amsterdam</c:v>
                </c:pt>
                <c:pt idx="2">
                  <c:v>XRCE/INRIA</c:v>
                </c:pt>
                <c:pt idx="3">
                  <c:v>Oxford</c:v>
                </c:pt>
                <c:pt idx="4">
                  <c:v>ISI</c:v>
                </c:pt>
                <c:pt idx="5">
                  <c:v>SuperVision</c:v>
                </c:pt>
              </c:strCache>
            </c:strRef>
          </c:cat>
          <c:val>
            <c:numRef>
              <c:f>Sheet1!$C$4:$C$9</c:f>
              <c:numCache>
                <c:formatCode>General</c:formatCode>
                <c:ptCount val="6"/>
                <c:pt idx="0">
                  <c:v>36.200000000000003</c:v>
                </c:pt>
                <c:pt idx="1">
                  <c:v>29.5</c:v>
                </c:pt>
                <c:pt idx="2">
                  <c:v>27.1</c:v>
                </c:pt>
                <c:pt idx="3">
                  <c:v>26.9</c:v>
                </c:pt>
                <c:pt idx="4">
                  <c:v>26.2</c:v>
                </c:pt>
                <c:pt idx="5">
                  <c:v>15.3</c:v>
                </c:pt>
              </c:numCache>
            </c:numRef>
          </c:val>
          <c:extLst>
            <c:ext xmlns:c16="http://schemas.microsoft.com/office/drawing/2014/chart" uri="{C3380CC4-5D6E-409C-BE32-E72D297353CC}">
              <c16:uniqueId val="{00000002-DCAE-441F-A7DF-76554F1F187B}"/>
            </c:ext>
          </c:extLst>
        </c:ser>
        <c:dLbls>
          <c:showLegendKey val="0"/>
          <c:showVal val="0"/>
          <c:showCatName val="0"/>
          <c:showSerName val="0"/>
          <c:showPercent val="0"/>
          <c:showBubbleSize val="0"/>
        </c:dLbls>
        <c:gapWidth val="150"/>
        <c:overlap val="100"/>
        <c:axId val="-2087963072"/>
        <c:axId val="-2087956480"/>
      </c:barChart>
      <c:catAx>
        <c:axId val="-20879630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1560000" spcFirstLastPara="1" vertOverflow="ellipsis" wrap="square" anchor="ctr" anchorCtr="1"/>
          <a:lstStyle/>
          <a:p>
            <a:pPr>
              <a:defRPr sz="1200" b="0" i="0" u="none" strike="noStrike" kern="1200" baseline="0">
                <a:solidFill>
                  <a:schemeClr val="tx1">
                    <a:lumMod val="65000"/>
                    <a:lumOff val="35000"/>
                  </a:schemeClr>
                </a:solidFill>
                <a:latin typeface="Segoe UI Semibold" panose="020B0702040204020203" pitchFamily="34" charset="0"/>
                <a:ea typeface="+mn-ea"/>
                <a:cs typeface="Segoe UI Semibold" panose="020B0702040204020203" pitchFamily="34" charset="0"/>
              </a:defRPr>
            </a:pPr>
            <a:endParaRPr lang="en-US"/>
          </a:p>
        </c:txPr>
        <c:crossAx val="-2087956480"/>
        <c:crosses val="autoZero"/>
        <c:auto val="0"/>
        <c:lblAlgn val="ctr"/>
        <c:lblOffset val="100"/>
        <c:noMultiLvlLbl val="0"/>
      </c:catAx>
      <c:valAx>
        <c:axId val="-20879564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a:t>Error</a:t>
                </a:r>
              </a:p>
            </c:rich>
          </c:tx>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20879630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119837-5B71-4D44-BB01-DB0B084933C8}"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477D14C5-CED9-4CFC-B338-DFB0C8090B9F}">
      <dgm:prSet phldrT="[Text]"/>
      <dgm:spPr/>
      <dgm:t>
        <a:bodyPr/>
        <a:lstStyle/>
        <a:p>
          <a:r>
            <a:rPr lang="en-US"/>
            <a:t>Group A</a:t>
          </a:r>
          <a:endParaRPr lang="en-US" dirty="0"/>
        </a:p>
      </dgm:t>
      <dgm:extLst/>
    </dgm:pt>
    <dgm:pt modelId="{92DFCBC7-BC14-4697-8ECD-BF0D5B1EDA3B}" type="parTrans" cxnId="{7D461F02-AB37-447A-AC6B-D31C4D2EC6A9}">
      <dgm:prSet/>
      <dgm:spPr/>
      <dgm:t>
        <a:bodyPr/>
        <a:lstStyle/>
        <a:p>
          <a:endParaRPr lang="en-US"/>
        </a:p>
      </dgm:t>
    </dgm:pt>
    <dgm:pt modelId="{87E3C0DB-7BEE-424E-8E11-B838D238D595}" type="sibTrans" cxnId="{7D461F02-AB37-447A-AC6B-D31C4D2EC6A9}">
      <dgm:prSet/>
      <dgm:spPr/>
      <dgm:t>
        <a:bodyPr/>
        <a:lstStyle/>
        <a:p>
          <a:endParaRPr lang="en-US"/>
        </a:p>
      </dgm:t>
    </dgm:pt>
    <dgm:pt modelId="{C111C18A-FD96-4E63-821A-54D70D8DC65F}">
      <dgm:prSet phldrT="[Text]"/>
      <dgm:spPr/>
      <dgm:t>
        <a:bodyPr/>
        <a:lstStyle/>
        <a:p>
          <a:r>
            <a:rPr lang="en-US" dirty="0"/>
            <a:t>Task 1</a:t>
          </a:r>
        </a:p>
      </dgm:t>
    </dgm:pt>
    <dgm:pt modelId="{83BE74EF-FAB4-45A2-BBED-7CD5259AB210}" type="parTrans" cxnId="{FFD8B471-C98F-4DB5-8DE3-2AB7E896ADD5}">
      <dgm:prSet/>
      <dgm:spPr/>
      <dgm:t>
        <a:bodyPr/>
        <a:lstStyle/>
        <a:p>
          <a:endParaRPr lang="en-US"/>
        </a:p>
      </dgm:t>
    </dgm:pt>
    <dgm:pt modelId="{B4F34DE2-2DAE-4F88-8C78-BD8892EBF4FF}" type="sibTrans" cxnId="{FFD8B471-C98F-4DB5-8DE3-2AB7E896ADD5}">
      <dgm:prSet/>
      <dgm:spPr/>
      <dgm:t>
        <a:bodyPr/>
        <a:lstStyle/>
        <a:p>
          <a:endParaRPr lang="en-US"/>
        </a:p>
      </dgm:t>
    </dgm:pt>
    <dgm:pt modelId="{33EAD35F-38F2-4CB7-9A6D-B04FFD8A51FD}">
      <dgm:prSet phldrT="[Text]"/>
      <dgm:spPr/>
      <dgm:t>
        <a:bodyPr/>
        <a:lstStyle/>
        <a:p>
          <a:r>
            <a:rPr lang="en-US" dirty="0"/>
            <a:t>Task 2</a:t>
          </a:r>
        </a:p>
      </dgm:t>
    </dgm:pt>
    <dgm:pt modelId="{81FE7DB1-4BFC-4407-80A9-E5514E94C61D}" type="parTrans" cxnId="{FAC3D40F-8E66-452D-9CA4-C2871F2D10EF}">
      <dgm:prSet/>
      <dgm:spPr/>
      <dgm:t>
        <a:bodyPr/>
        <a:lstStyle/>
        <a:p>
          <a:endParaRPr lang="en-US"/>
        </a:p>
      </dgm:t>
    </dgm:pt>
    <dgm:pt modelId="{4B66B839-1910-459B-92B2-14846EBA7A70}" type="sibTrans" cxnId="{FAC3D40F-8E66-452D-9CA4-C2871F2D10EF}">
      <dgm:prSet/>
      <dgm:spPr/>
      <dgm:t>
        <a:bodyPr/>
        <a:lstStyle/>
        <a:p>
          <a:endParaRPr lang="en-US"/>
        </a:p>
      </dgm:t>
    </dgm:pt>
    <dgm:pt modelId="{3C67E77D-62FA-499D-B5E6-E79A091C5267}">
      <dgm:prSet phldrT="[Text]"/>
      <dgm:spPr/>
      <dgm:t>
        <a:bodyPr/>
        <a:lstStyle/>
        <a:p>
          <a:r>
            <a:rPr lang="en-US" dirty="0"/>
            <a:t>Group B</a:t>
          </a:r>
        </a:p>
      </dgm:t>
    </dgm:pt>
    <dgm:pt modelId="{5337D229-E330-4525-B0FA-14EC5A80604A}" type="parTrans" cxnId="{32AA6160-4426-4C4D-93AE-E2F474E37AD9}">
      <dgm:prSet/>
      <dgm:spPr/>
      <dgm:t>
        <a:bodyPr/>
        <a:lstStyle/>
        <a:p>
          <a:endParaRPr lang="en-US"/>
        </a:p>
      </dgm:t>
    </dgm:pt>
    <dgm:pt modelId="{C056AC5D-B04E-4376-A1CB-3EAB7BE5AF5B}" type="sibTrans" cxnId="{32AA6160-4426-4C4D-93AE-E2F474E37AD9}">
      <dgm:prSet/>
      <dgm:spPr/>
      <dgm:t>
        <a:bodyPr/>
        <a:lstStyle/>
        <a:p>
          <a:endParaRPr lang="en-US"/>
        </a:p>
      </dgm:t>
    </dgm:pt>
    <dgm:pt modelId="{D6510970-8F9C-4B45-A0F3-6ACB9AA76D40}">
      <dgm:prSet phldrT="[Text]"/>
      <dgm:spPr/>
      <dgm:t>
        <a:bodyPr/>
        <a:lstStyle/>
        <a:p>
          <a:r>
            <a:rPr lang="en-US" dirty="0"/>
            <a:t>Task 1</a:t>
          </a:r>
        </a:p>
      </dgm:t>
    </dgm:pt>
    <dgm:pt modelId="{7A9FC291-2B6A-4475-8B09-917F9F09E3AB}" type="parTrans" cxnId="{C6E7222A-5F84-456A-9806-D51868FAF8A9}">
      <dgm:prSet/>
      <dgm:spPr/>
      <dgm:t>
        <a:bodyPr/>
        <a:lstStyle/>
        <a:p>
          <a:endParaRPr lang="en-US"/>
        </a:p>
      </dgm:t>
    </dgm:pt>
    <dgm:pt modelId="{4B87F32C-3630-48F2-9114-4262C0BEEA9E}" type="sibTrans" cxnId="{C6E7222A-5F84-456A-9806-D51868FAF8A9}">
      <dgm:prSet/>
      <dgm:spPr/>
      <dgm:t>
        <a:bodyPr/>
        <a:lstStyle/>
        <a:p>
          <a:endParaRPr lang="en-US"/>
        </a:p>
      </dgm:t>
    </dgm:pt>
    <dgm:pt modelId="{709ED9DC-E391-4C6C-B788-93F1C2EFB6FD}">
      <dgm:prSet phldrT="[Text]"/>
      <dgm:spPr/>
      <dgm:t>
        <a:bodyPr/>
        <a:lstStyle/>
        <a:p>
          <a:r>
            <a:rPr lang="en-US" dirty="0"/>
            <a:t>Task 2</a:t>
          </a:r>
        </a:p>
      </dgm:t>
    </dgm:pt>
    <dgm:pt modelId="{B5FA6CF0-E0A0-46A0-93C9-B722B31A8A9C}" type="parTrans" cxnId="{78E3C3B3-FD19-41A6-A9CC-BB3375A6FF81}">
      <dgm:prSet/>
      <dgm:spPr/>
      <dgm:t>
        <a:bodyPr/>
        <a:lstStyle/>
        <a:p>
          <a:endParaRPr lang="en-US"/>
        </a:p>
      </dgm:t>
    </dgm:pt>
    <dgm:pt modelId="{F3C03C29-D7FF-4D61-8D75-8B75B2F589EC}" type="sibTrans" cxnId="{78E3C3B3-FD19-41A6-A9CC-BB3375A6FF81}">
      <dgm:prSet/>
      <dgm:spPr/>
      <dgm:t>
        <a:bodyPr/>
        <a:lstStyle/>
        <a:p>
          <a:endParaRPr lang="en-US"/>
        </a:p>
      </dgm:t>
    </dgm:pt>
    <dgm:pt modelId="{CC6B7442-0B72-4EF2-9F13-1325B51AFF9F}">
      <dgm:prSet phldrT="[Text]"/>
      <dgm:spPr/>
      <dgm:t>
        <a:bodyPr/>
        <a:lstStyle/>
        <a:p>
          <a:r>
            <a:rPr lang="en-US" dirty="0"/>
            <a:t>Group C</a:t>
          </a:r>
        </a:p>
      </dgm:t>
    </dgm:pt>
    <dgm:pt modelId="{E3D139E0-5DC2-4F8E-9F8F-B3F0EBCD4689}" type="parTrans" cxnId="{102D6D4D-90C9-40F4-A001-35DCC329B127}">
      <dgm:prSet/>
      <dgm:spPr/>
      <dgm:t>
        <a:bodyPr/>
        <a:lstStyle/>
        <a:p>
          <a:endParaRPr lang="en-US"/>
        </a:p>
      </dgm:t>
    </dgm:pt>
    <dgm:pt modelId="{FF80E1BA-0D6F-4EE8-9640-892A5897DBCD}" type="sibTrans" cxnId="{102D6D4D-90C9-40F4-A001-35DCC329B127}">
      <dgm:prSet/>
      <dgm:spPr/>
      <dgm:t>
        <a:bodyPr/>
        <a:lstStyle/>
        <a:p>
          <a:endParaRPr lang="en-US"/>
        </a:p>
      </dgm:t>
    </dgm:pt>
    <dgm:pt modelId="{FE0A3CAE-D039-42F2-AF12-1E6F6793A633}">
      <dgm:prSet phldrT="[Text]"/>
      <dgm:spPr/>
      <dgm:t>
        <a:bodyPr/>
        <a:lstStyle/>
        <a:p>
          <a:r>
            <a:rPr lang="en-US" dirty="0"/>
            <a:t>Task 1</a:t>
          </a:r>
        </a:p>
      </dgm:t>
    </dgm:pt>
    <dgm:pt modelId="{7E2ED2D1-AFF4-4DED-BB53-30A310825CE2}" type="parTrans" cxnId="{A6FB3C49-AB75-4315-BB6B-886AA454F16F}">
      <dgm:prSet/>
      <dgm:spPr/>
      <dgm:t>
        <a:bodyPr/>
        <a:lstStyle/>
        <a:p>
          <a:endParaRPr lang="en-US"/>
        </a:p>
      </dgm:t>
    </dgm:pt>
    <dgm:pt modelId="{417BDEF2-191B-4000-BDE8-D3D22A51FCF3}" type="sibTrans" cxnId="{A6FB3C49-AB75-4315-BB6B-886AA454F16F}">
      <dgm:prSet/>
      <dgm:spPr/>
      <dgm:t>
        <a:bodyPr/>
        <a:lstStyle/>
        <a:p>
          <a:endParaRPr lang="en-US"/>
        </a:p>
      </dgm:t>
    </dgm:pt>
    <dgm:pt modelId="{ED5DCCC5-BCA8-4491-AA37-BAF153ECA184}" type="pres">
      <dgm:prSet presAssocID="{90119837-5B71-4D44-BB01-DB0B084933C8}" presName="linear" presStyleCnt="0">
        <dgm:presLayoutVars>
          <dgm:animLvl val="lvl"/>
          <dgm:resizeHandles val="exact"/>
        </dgm:presLayoutVars>
      </dgm:prSet>
      <dgm:spPr/>
    </dgm:pt>
    <dgm:pt modelId="{A9DD881E-A532-414B-870C-8ADE2076F78C}" type="pres">
      <dgm:prSet presAssocID="{477D14C5-CED9-4CFC-B338-DFB0C8090B9F}" presName="parentText" presStyleLbl="node1" presStyleIdx="0" presStyleCnt="3">
        <dgm:presLayoutVars>
          <dgm:chMax val="0"/>
          <dgm:bulletEnabled val="1"/>
        </dgm:presLayoutVars>
      </dgm:prSet>
      <dgm:spPr/>
    </dgm:pt>
    <dgm:pt modelId="{CD5F6E02-AD43-4E7A-935B-DDF5D6C74800}" type="pres">
      <dgm:prSet presAssocID="{477D14C5-CED9-4CFC-B338-DFB0C8090B9F}" presName="childText" presStyleLbl="revTx" presStyleIdx="0" presStyleCnt="3">
        <dgm:presLayoutVars>
          <dgm:bulletEnabled val="1"/>
        </dgm:presLayoutVars>
      </dgm:prSet>
      <dgm:spPr/>
    </dgm:pt>
    <dgm:pt modelId="{81203336-F3DE-4B3A-BCF4-0F68C23AC2BB}" type="pres">
      <dgm:prSet presAssocID="{3C67E77D-62FA-499D-B5E6-E79A091C5267}" presName="parentText" presStyleLbl="node1" presStyleIdx="1" presStyleCnt="3">
        <dgm:presLayoutVars>
          <dgm:chMax val="0"/>
          <dgm:bulletEnabled val="1"/>
        </dgm:presLayoutVars>
      </dgm:prSet>
      <dgm:spPr/>
    </dgm:pt>
    <dgm:pt modelId="{782956A5-ADC8-4959-B856-589B9D9B9635}" type="pres">
      <dgm:prSet presAssocID="{3C67E77D-62FA-499D-B5E6-E79A091C5267}" presName="childText" presStyleLbl="revTx" presStyleIdx="1" presStyleCnt="3">
        <dgm:presLayoutVars>
          <dgm:bulletEnabled val="1"/>
        </dgm:presLayoutVars>
      </dgm:prSet>
      <dgm:spPr/>
    </dgm:pt>
    <dgm:pt modelId="{D64CB5D5-837D-47FC-9E42-A26D800BC695}" type="pres">
      <dgm:prSet presAssocID="{CC6B7442-0B72-4EF2-9F13-1325B51AFF9F}" presName="parentText" presStyleLbl="node1" presStyleIdx="2" presStyleCnt="3">
        <dgm:presLayoutVars>
          <dgm:chMax val="0"/>
          <dgm:bulletEnabled val="1"/>
        </dgm:presLayoutVars>
      </dgm:prSet>
      <dgm:spPr/>
    </dgm:pt>
    <dgm:pt modelId="{08B7B17B-8600-44B0-B235-389E5D71D804}" type="pres">
      <dgm:prSet presAssocID="{CC6B7442-0B72-4EF2-9F13-1325B51AFF9F}" presName="childText" presStyleLbl="revTx" presStyleIdx="2" presStyleCnt="3">
        <dgm:presLayoutVars>
          <dgm:bulletEnabled val="1"/>
        </dgm:presLayoutVars>
      </dgm:prSet>
      <dgm:spPr/>
    </dgm:pt>
  </dgm:ptLst>
  <dgm:cxnLst>
    <dgm:cxn modelId="{7D461F02-AB37-447A-AC6B-D31C4D2EC6A9}" srcId="{90119837-5B71-4D44-BB01-DB0B084933C8}" destId="{477D14C5-CED9-4CFC-B338-DFB0C8090B9F}" srcOrd="0" destOrd="0" parTransId="{92DFCBC7-BC14-4697-8ECD-BF0D5B1EDA3B}" sibTransId="{87E3C0DB-7BEE-424E-8E11-B838D238D595}"/>
    <dgm:cxn modelId="{FAC3D40F-8E66-452D-9CA4-C2871F2D10EF}" srcId="{477D14C5-CED9-4CFC-B338-DFB0C8090B9F}" destId="{33EAD35F-38F2-4CB7-9A6D-B04FFD8A51FD}" srcOrd="1" destOrd="0" parTransId="{81FE7DB1-4BFC-4407-80A9-E5514E94C61D}" sibTransId="{4B66B839-1910-459B-92B2-14846EBA7A70}"/>
    <dgm:cxn modelId="{C6E7222A-5F84-456A-9806-D51868FAF8A9}" srcId="{3C67E77D-62FA-499D-B5E6-E79A091C5267}" destId="{D6510970-8F9C-4B45-A0F3-6ACB9AA76D40}" srcOrd="0" destOrd="0" parTransId="{7A9FC291-2B6A-4475-8B09-917F9F09E3AB}" sibTransId="{4B87F32C-3630-48F2-9114-4262C0BEEA9E}"/>
    <dgm:cxn modelId="{AB09493F-37CB-481D-BE1C-7A521AC3963B}" type="presOf" srcId="{477D14C5-CED9-4CFC-B338-DFB0C8090B9F}" destId="{A9DD881E-A532-414B-870C-8ADE2076F78C}" srcOrd="0" destOrd="0" presId="urn:microsoft.com/office/officeart/2005/8/layout/vList2"/>
    <dgm:cxn modelId="{32AA6160-4426-4C4D-93AE-E2F474E37AD9}" srcId="{90119837-5B71-4D44-BB01-DB0B084933C8}" destId="{3C67E77D-62FA-499D-B5E6-E79A091C5267}" srcOrd="1" destOrd="0" parTransId="{5337D229-E330-4525-B0FA-14EC5A80604A}" sibTransId="{C056AC5D-B04E-4376-A1CB-3EAB7BE5AF5B}"/>
    <dgm:cxn modelId="{A677E445-9D5B-4C26-A5C5-42BF01249F61}" type="presOf" srcId="{709ED9DC-E391-4C6C-B788-93F1C2EFB6FD}" destId="{782956A5-ADC8-4959-B856-589B9D9B9635}" srcOrd="0" destOrd="1" presId="urn:microsoft.com/office/officeart/2005/8/layout/vList2"/>
    <dgm:cxn modelId="{A6FB3C49-AB75-4315-BB6B-886AA454F16F}" srcId="{CC6B7442-0B72-4EF2-9F13-1325B51AFF9F}" destId="{FE0A3CAE-D039-42F2-AF12-1E6F6793A633}" srcOrd="0" destOrd="0" parTransId="{7E2ED2D1-AFF4-4DED-BB53-30A310825CE2}" sibTransId="{417BDEF2-191B-4000-BDE8-D3D22A51FCF3}"/>
    <dgm:cxn modelId="{102D6D4D-90C9-40F4-A001-35DCC329B127}" srcId="{90119837-5B71-4D44-BB01-DB0B084933C8}" destId="{CC6B7442-0B72-4EF2-9F13-1325B51AFF9F}" srcOrd="2" destOrd="0" parTransId="{E3D139E0-5DC2-4F8E-9F8F-B3F0EBCD4689}" sibTransId="{FF80E1BA-0D6F-4EE8-9640-892A5897DBCD}"/>
    <dgm:cxn modelId="{FFD8B471-C98F-4DB5-8DE3-2AB7E896ADD5}" srcId="{477D14C5-CED9-4CFC-B338-DFB0C8090B9F}" destId="{C111C18A-FD96-4E63-821A-54D70D8DC65F}" srcOrd="0" destOrd="0" parTransId="{83BE74EF-FAB4-45A2-BBED-7CD5259AB210}" sibTransId="{B4F34DE2-2DAE-4F88-8C78-BD8892EBF4FF}"/>
    <dgm:cxn modelId="{F3770B74-60B7-438A-9C14-87FF95D04624}" type="presOf" srcId="{FE0A3CAE-D039-42F2-AF12-1E6F6793A633}" destId="{08B7B17B-8600-44B0-B235-389E5D71D804}" srcOrd="0" destOrd="0" presId="urn:microsoft.com/office/officeart/2005/8/layout/vList2"/>
    <dgm:cxn modelId="{87AD0085-41E8-4E29-BBED-9D1036577237}" type="presOf" srcId="{C111C18A-FD96-4E63-821A-54D70D8DC65F}" destId="{CD5F6E02-AD43-4E7A-935B-DDF5D6C74800}" srcOrd="0" destOrd="0" presId="urn:microsoft.com/office/officeart/2005/8/layout/vList2"/>
    <dgm:cxn modelId="{85B80D8C-EBB2-4A80-BB6C-93E30B69F4BB}" type="presOf" srcId="{33EAD35F-38F2-4CB7-9A6D-B04FFD8A51FD}" destId="{CD5F6E02-AD43-4E7A-935B-DDF5D6C74800}" srcOrd="0" destOrd="1" presId="urn:microsoft.com/office/officeart/2005/8/layout/vList2"/>
    <dgm:cxn modelId="{E2EE33AC-3CDB-41AB-99D0-EE89822B0377}" type="presOf" srcId="{90119837-5B71-4D44-BB01-DB0B084933C8}" destId="{ED5DCCC5-BCA8-4491-AA37-BAF153ECA184}" srcOrd="0" destOrd="0" presId="urn:microsoft.com/office/officeart/2005/8/layout/vList2"/>
    <dgm:cxn modelId="{78E3C3B3-FD19-41A6-A9CC-BB3375A6FF81}" srcId="{3C67E77D-62FA-499D-B5E6-E79A091C5267}" destId="{709ED9DC-E391-4C6C-B788-93F1C2EFB6FD}" srcOrd="1" destOrd="0" parTransId="{B5FA6CF0-E0A0-46A0-93C9-B722B31A8A9C}" sibTransId="{F3C03C29-D7FF-4D61-8D75-8B75B2F589EC}"/>
    <dgm:cxn modelId="{DC6E05B4-83E9-4C3F-9822-9E1D41C41D9E}" type="presOf" srcId="{CC6B7442-0B72-4EF2-9F13-1325B51AFF9F}" destId="{D64CB5D5-837D-47FC-9E42-A26D800BC695}" srcOrd="0" destOrd="0" presId="urn:microsoft.com/office/officeart/2005/8/layout/vList2"/>
    <dgm:cxn modelId="{80D369CF-62F1-4541-AEE2-AB29E5A204FB}" type="presOf" srcId="{3C67E77D-62FA-499D-B5E6-E79A091C5267}" destId="{81203336-F3DE-4B3A-BCF4-0F68C23AC2BB}" srcOrd="0" destOrd="0" presId="urn:microsoft.com/office/officeart/2005/8/layout/vList2"/>
    <dgm:cxn modelId="{44946EF3-425E-42C8-A6FB-ABA83804B586}" type="presOf" srcId="{D6510970-8F9C-4B45-A0F3-6ACB9AA76D40}" destId="{782956A5-ADC8-4959-B856-589B9D9B9635}" srcOrd="0" destOrd="0" presId="urn:microsoft.com/office/officeart/2005/8/layout/vList2"/>
    <dgm:cxn modelId="{8ED8745E-70AE-4940-BBB9-FB6376BDA0D9}" type="presParOf" srcId="{ED5DCCC5-BCA8-4491-AA37-BAF153ECA184}" destId="{A9DD881E-A532-414B-870C-8ADE2076F78C}" srcOrd="0" destOrd="0" presId="urn:microsoft.com/office/officeart/2005/8/layout/vList2"/>
    <dgm:cxn modelId="{31CF7A1A-6E4D-4D10-861C-4FF0D37EB7F8}" type="presParOf" srcId="{ED5DCCC5-BCA8-4491-AA37-BAF153ECA184}" destId="{CD5F6E02-AD43-4E7A-935B-DDF5D6C74800}" srcOrd="1" destOrd="0" presId="urn:microsoft.com/office/officeart/2005/8/layout/vList2"/>
    <dgm:cxn modelId="{9126909B-F016-45D1-8092-6C3135AB4C8A}" type="presParOf" srcId="{ED5DCCC5-BCA8-4491-AA37-BAF153ECA184}" destId="{81203336-F3DE-4B3A-BCF4-0F68C23AC2BB}" srcOrd="2" destOrd="0" presId="urn:microsoft.com/office/officeart/2005/8/layout/vList2"/>
    <dgm:cxn modelId="{730D2F2D-B4CA-4D4B-834E-CF6050C80AD0}" type="presParOf" srcId="{ED5DCCC5-BCA8-4491-AA37-BAF153ECA184}" destId="{782956A5-ADC8-4959-B856-589B9D9B9635}" srcOrd="3" destOrd="0" presId="urn:microsoft.com/office/officeart/2005/8/layout/vList2"/>
    <dgm:cxn modelId="{4902803D-CBF9-4D0B-9ABD-A3F2B1110870}" type="presParOf" srcId="{ED5DCCC5-BCA8-4491-AA37-BAF153ECA184}" destId="{D64CB5D5-837D-47FC-9E42-A26D800BC695}" srcOrd="4" destOrd="0" presId="urn:microsoft.com/office/officeart/2005/8/layout/vList2"/>
    <dgm:cxn modelId="{23FA2328-0584-487D-931D-ED8370AFC6E0}" type="presParOf" srcId="{ED5DCCC5-BCA8-4491-AA37-BAF153ECA184}" destId="{08B7B17B-8600-44B0-B235-389E5D71D804}"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DD881E-A532-414B-870C-8ADE2076F78C}">
      <dsp:nvSpPr>
        <dsp:cNvPr id="0" name=""/>
        <dsp:cNvSpPr/>
      </dsp:nvSpPr>
      <dsp:spPr>
        <a:xfrm>
          <a:off x="0" y="14100"/>
          <a:ext cx="4419600" cy="719549"/>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Group A</a:t>
          </a:r>
          <a:endParaRPr lang="en-US" sz="3000" kern="1200" dirty="0"/>
        </a:p>
      </dsp:txBody>
      <dsp:txXfrm>
        <a:off x="35125" y="49225"/>
        <a:ext cx="4349350" cy="649299"/>
      </dsp:txXfrm>
    </dsp:sp>
    <dsp:sp modelId="{CD5F6E02-AD43-4E7A-935B-DDF5D6C74800}">
      <dsp:nvSpPr>
        <dsp:cNvPr id="0" name=""/>
        <dsp:cNvSpPr/>
      </dsp:nvSpPr>
      <dsp:spPr>
        <a:xfrm>
          <a:off x="0" y="733650"/>
          <a:ext cx="4419600" cy="791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22"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Task 1</a:t>
          </a:r>
        </a:p>
        <a:p>
          <a:pPr marL="228600" lvl="1" indent="-228600" algn="l" defTabSz="1022350">
            <a:lnSpc>
              <a:spcPct val="90000"/>
            </a:lnSpc>
            <a:spcBef>
              <a:spcPct val="0"/>
            </a:spcBef>
            <a:spcAft>
              <a:spcPct val="20000"/>
            </a:spcAft>
            <a:buChar char="•"/>
          </a:pPr>
          <a:r>
            <a:rPr lang="en-US" sz="2300" kern="1200" dirty="0"/>
            <a:t>Task 2</a:t>
          </a:r>
        </a:p>
      </dsp:txBody>
      <dsp:txXfrm>
        <a:off x="0" y="733650"/>
        <a:ext cx="4419600" cy="791774"/>
      </dsp:txXfrm>
    </dsp:sp>
    <dsp:sp modelId="{81203336-F3DE-4B3A-BCF4-0F68C23AC2BB}">
      <dsp:nvSpPr>
        <dsp:cNvPr id="0" name=""/>
        <dsp:cNvSpPr/>
      </dsp:nvSpPr>
      <dsp:spPr>
        <a:xfrm>
          <a:off x="0" y="1525425"/>
          <a:ext cx="4419600" cy="719549"/>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Group B</a:t>
          </a:r>
        </a:p>
      </dsp:txBody>
      <dsp:txXfrm>
        <a:off x="35125" y="1560550"/>
        <a:ext cx="4349350" cy="649299"/>
      </dsp:txXfrm>
    </dsp:sp>
    <dsp:sp modelId="{782956A5-ADC8-4959-B856-589B9D9B9635}">
      <dsp:nvSpPr>
        <dsp:cNvPr id="0" name=""/>
        <dsp:cNvSpPr/>
      </dsp:nvSpPr>
      <dsp:spPr>
        <a:xfrm>
          <a:off x="0" y="2244975"/>
          <a:ext cx="4419600" cy="791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22"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Task 1</a:t>
          </a:r>
        </a:p>
        <a:p>
          <a:pPr marL="228600" lvl="1" indent="-228600" algn="l" defTabSz="1022350">
            <a:lnSpc>
              <a:spcPct val="90000"/>
            </a:lnSpc>
            <a:spcBef>
              <a:spcPct val="0"/>
            </a:spcBef>
            <a:spcAft>
              <a:spcPct val="20000"/>
            </a:spcAft>
            <a:buChar char="•"/>
          </a:pPr>
          <a:r>
            <a:rPr lang="en-US" sz="2300" kern="1200" dirty="0"/>
            <a:t>Task 2</a:t>
          </a:r>
        </a:p>
      </dsp:txBody>
      <dsp:txXfrm>
        <a:off x="0" y="2244975"/>
        <a:ext cx="4419600" cy="791774"/>
      </dsp:txXfrm>
    </dsp:sp>
    <dsp:sp modelId="{D64CB5D5-837D-47FC-9E42-A26D800BC695}">
      <dsp:nvSpPr>
        <dsp:cNvPr id="0" name=""/>
        <dsp:cNvSpPr/>
      </dsp:nvSpPr>
      <dsp:spPr>
        <a:xfrm>
          <a:off x="0" y="3036749"/>
          <a:ext cx="4419600" cy="719549"/>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Group C</a:t>
          </a:r>
        </a:p>
      </dsp:txBody>
      <dsp:txXfrm>
        <a:off x="35125" y="3071874"/>
        <a:ext cx="4349350" cy="649299"/>
      </dsp:txXfrm>
    </dsp:sp>
    <dsp:sp modelId="{08B7B17B-8600-44B0-B235-389E5D71D804}">
      <dsp:nvSpPr>
        <dsp:cNvPr id="0" name=""/>
        <dsp:cNvSpPr/>
      </dsp:nvSpPr>
      <dsp:spPr>
        <a:xfrm>
          <a:off x="0" y="3756300"/>
          <a:ext cx="4419600" cy="49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22"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Task 1</a:t>
          </a:r>
        </a:p>
      </dsp:txBody>
      <dsp:txXfrm>
        <a:off x="0" y="3756300"/>
        <a:ext cx="4419600" cy="4968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10/4/2017</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10/4/2017</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These advances</a:t>
            </a:r>
            <a:r>
              <a:rPr lang="en-US" baseline="0" dirty="0"/>
              <a:t> have been achieved through the application of deep neural networks. We will explain a little bit about how DNNs work and why they might be important, but first let’s take a look at the stunning impact on speech recognition.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US government has been funding R&amp;D in speech recognition for over 25 years, and as part of its research programs conducts tests of the effectiveness of the best systems. This graph shows the results of these tests, from 1988 to 2011, with the measure of effectiveness being the Word Error Rate (WER). In the early years, the best speech systems worked only in very narrow domains, such as air travel planning. While narrow, very good performance could be achieved, on par with human capability.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But in open-domain situations, such as meeting transcription and television news captioning, the results have not been so good. Consider the very important Switchboard benchmark, which today is the standard used by the research community. In the late 1990’s there was good progress, but for the past decade this plateaued and in all systems the research showed essentially no progress.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In joint research with the University of Toronto, by applying deep learning to speech recognition we achieved last year an astounding improvement in error rate. This made all the difference for the demo in China. In fact, for Rick’s speech, the speech recognition system exhibited an error rate of less than 7%!</a:t>
            </a:r>
            <a:endParaRPr lang="en-US" dirty="0"/>
          </a:p>
        </p:txBody>
      </p:sp>
      <p:sp>
        <p:nvSpPr>
          <p:cNvPr id="4" name="Slide Number Placeholder 3"/>
          <p:cNvSpPr>
            <a:spLocks noGrp="1"/>
          </p:cNvSpPr>
          <p:nvPr>
            <p:ph type="sldNum" sz="quarter" idx="10"/>
          </p:nvPr>
        </p:nvSpPr>
        <p:spPr/>
        <p:txBody>
          <a:bodyPr/>
          <a:lstStyle/>
          <a:p>
            <a:fld id="{5B3B70EA-41B9-4A40-9FB7-C42F1E808E42}"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1859205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Unicode MS" panose="020B0604020202020204" pitchFamily="34" charset="-128"/>
                <a:ea typeface="ＭＳ Ｐゴシック" charset="-128"/>
              </a:defRPr>
            </a:lvl1pPr>
            <a:lvl2pPr marL="37931725" indent="-37474525" eaLnBrk="0" hangingPunct="0">
              <a:defRPr sz="2400" b="1">
                <a:solidFill>
                  <a:schemeClr val="tx1"/>
                </a:solidFill>
                <a:latin typeface="Arial Unicode MS" panose="020B0604020202020204" pitchFamily="34" charset="-128"/>
                <a:ea typeface="ＭＳ Ｐゴシック" charset="-128"/>
              </a:defRPr>
            </a:lvl2pPr>
            <a:lvl3pPr eaLnBrk="0" hangingPunct="0">
              <a:defRPr sz="2400" b="1">
                <a:solidFill>
                  <a:schemeClr val="tx1"/>
                </a:solidFill>
                <a:latin typeface="Arial Unicode MS" panose="020B0604020202020204" pitchFamily="34" charset="-128"/>
                <a:ea typeface="ＭＳ Ｐゴシック" charset="-128"/>
              </a:defRPr>
            </a:lvl3pPr>
            <a:lvl4pPr eaLnBrk="0" hangingPunct="0">
              <a:defRPr sz="2400" b="1">
                <a:solidFill>
                  <a:schemeClr val="tx1"/>
                </a:solidFill>
                <a:latin typeface="Arial Unicode MS" panose="020B0604020202020204" pitchFamily="34" charset="-128"/>
                <a:ea typeface="ＭＳ Ｐゴシック" charset="-128"/>
              </a:defRPr>
            </a:lvl4pPr>
            <a:lvl5pPr eaLnBrk="0" hangingPunct="0">
              <a:defRPr sz="2400" b="1">
                <a:solidFill>
                  <a:schemeClr val="tx1"/>
                </a:solidFill>
                <a:latin typeface="Arial Unicode MS" panose="020B0604020202020204" pitchFamily="34" charset="-128"/>
                <a:ea typeface="ＭＳ Ｐゴシック" charset="-128"/>
              </a:defRPr>
            </a:lvl5pPr>
            <a:lvl6pPr marL="4572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6pPr>
            <a:lvl7pPr marL="9144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7pPr>
            <a:lvl8pPr marL="13716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8pPr>
            <a:lvl9pPr marL="18288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9pPr>
          </a:lstStyle>
          <a:p>
            <a:fld id="{1EC4D865-ABF9-475F-B601-8F2E0AED126E}" type="slidenum">
              <a:rPr lang="en-US" altLang="en-US" sz="1200" b="0">
                <a:solidFill>
                  <a:srgbClr val="000000"/>
                </a:solidFill>
              </a:rPr>
              <a:pPr/>
              <a:t>20</a:t>
            </a:fld>
            <a:endParaRPr lang="en-US" altLang="en-US" sz="1200" b="0">
              <a:solidFill>
                <a:srgbClr val="000000"/>
              </a:solidFill>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xfrm>
            <a:off x="685800" y="4344988"/>
            <a:ext cx="5486400" cy="4113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Unicode MS" panose="020B0604020202020204" pitchFamily="34" charset="-128"/>
            </a:endParaRPr>
          </a:p>
        </p:txBody>
      </p:sp>
    </p:spTree>
    <p:extLst>
      <p:ext uri="{BB962C8B-B14F-4D97-AF65-F5344CB8AC3E}">
        <p14:creationId xmlns:p14="http://schemas.microsoft.com/office/powerpoint/2010/main" val="577059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Unicode MS" panose="020B0604020202020204" pitchFamily="34" charset="-128"/>
                <a:ea typeface="ＭＳ Ｐゴシック" charset="-128"/>
              </a:defRPr>
            </a:lvl1pPr>
            <a:lvl2pPr marL="37931725" indent="-37474525" eaLnBrk="0" hangingPunct="0">
              <a:defRPr sz="2400" b="1">
                <a:solidFill>
                  <a:schemeClr val="tx1"/>
                </a:solidFill>
                <a:latin typeface="Arial Unicode MS" panose="020B0604020202020204" pitchFamily="34" charset="-128"/>
                <a:ea typeface="ＭＳ Ｐゴシック" charset="-128"/>
              </a:defRPr>
            </a:lvl2pPr>
            <a:lvl3pPr eaLnBrk="0" hangingPunct="0">
              <a:defRPr sz="2400" b="1">
                <a:solidFill>
                  <a:schemeClr val="tx1"/>
                </a:solidFill>
                <a:latin typeface="Arial Unicode MS" panose="020B0604020202020204" pitchFamily="34" charset="-128"/>
                <a:ea typeface="ＭＳ Ｐゴシック" charset="-128"/>
              </a:defRPr>
            </a:lvl3pPr>
            <a:lvl4pPr eaLnBrk="0" hangingPunct="0">
              <a:defRPr sz="2400" b="1">
                <a:solidFill>
                  <a:schemeClr val="tx1"/>
                </a:solidFill>
                <a:latin typeface="Arial Unicode MS" panose="020B0604020202020204" pitchFamily="34" charset="-128"/>
                <a:ea typeface="ＭＳ Ｐゴシック" charset="-128"/>
              </a:defRPr>
            </a:lvl4pPr>
            <a:lvl5pPr eaLnBrk="0" hangingPunct="0">
              <a:defRPr sz="2400" b="1">
                <a:solidFill>
                  <a:schemeClr val="tx1"/>
                </a:solidFill>
                <a:latin typeface="Arial Unicode MS" panose="020B0604020202020204" pitchFamily="34" charset="-128"/>
                <a:ea typeface="ＭＳ Ｐゴシック" charset="-128"/>
              </a:defRPr>
            </a:lvl5pPr>
            <a:lvl6pPr marL="4572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6pPr>
            <a:lvl7pPr marL="9144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7pPr>
            <a:lvl8pPr marL="13716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8pPr>
            <a:lvl9pPr marL="18288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9pPr>
          </a:lstStyle>
          <a:p>
            <a:fld id="{398FF6CC-FDE9-48FB-982C-9D359917A27E}" type="slidenum">
              <a:rPr lang="en-US" altLang="en-US" sz="1200" b="0">
                <a:solidFill>
                  <a:srgbClr val="000000"/>
                </a:solidFill>
              </a:rPr>
              <a:pPr/>
              <a:t>21</a:t>
            </a:fld>
            <a:endParaRPr lang="en-US" altLang="en-US" sz="1200" b="0">
              <a:solidFill>
                <a:srgbClr val="000000"/>
              </a:solidFill>
            </a:endParaRP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xfrm>
            <a:off x="685800" y="4344988"/>
            <a:ext cx="5486400" cy="4113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Unicode MS" panose="020B0604020202020204" pitchFamily="34" charset="-128"/>
            </a:endParaRPr>
          </a:p>
        </p:txBody>
      </p:sp>
    </p:spTree>
    <p:extLst>
      <p:ext uri="{BB962C8B-B14F-4D97-AF65-F5344CB8AC3E}">
        <p14:creationId xmlns:p14="http://schemas.microsoft.com/office/powerpoint/2010/main" val="282866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a:t>Caltech</a:t>
            </a:r>
            <a:r>
              <a:rPr lang="en-US" baseline="0" dirty="0"/>
              <a:t> 256 : </a:t>
            </a:r>
            <a:r>
              <a:rPr lang="en-US" dirty="0">
                <a:effectLst/>
              </a:rPr>
              <a:t>256 categories (16)</a:t>
            </a:r>
          </a:p>
          <a:p>
            <a:r>
              <a:rPr lang="en-US" dirty="0" err="1">
                <a:effectLst/>
              </a:rPr>
              <a:t>ImageNet</a:t>
            </a:r>
            <a:r>
              <a:rPr lang="en-US" dirty="0">
                <a:effectLst/>
              </a:rPr>
              <a:t>: </a:t>
            </a:r>
            <a:r>
              <a:rPr lang="en-US" dirty="0"/>
              <a:t>22000 categories (148)</a:t>
            </a:r>
          </a:p>
        </p:txBody>
      </p:sp>
      <p:sp>
        <p:nvSpPr>
          <p:cNvPr id="4" name="Slide Number Placeholder 3"/>
          <p:cNvSpPr>
            <a:spLocks noGrp="1"/>
          </p:cNvSpPr>
          <p:nvPr>
            <p:ph type="sldNum" sz="quarter" idx="10"/>
          </p:nvPr>
        </p:nvSpPr>
        <p:spPr/>
        <p:txBody>
          <a:bodyPr/>
          <a:lstStyle/>
          <a:p>
            <a:fld id="{8F14D06F-5D1C-4F9C-821B-7335732D6439}" type="slidenum">
              <a:rPr lang="en-US" smtClean="0"/>
              <a:t>22</a:t>
            </a:fld>
            <a:endParaRPr lang="en-US"/>
          </a:p>
        </p:txBody>
      </p:sp>
    </p:spTree>
    <p:extLst>
      <p:ext uri="{BB962C8B-B14F-4D97-AF65-F5344CB8AC3E}">
        <p14:creationId xmlns:p14="http://schemas.microsoft.com/office/powerpoint/2010/main" val="1363830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10/4/2017 12:01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2051054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10/4/2017 12:01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82854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2793854-74A5-4B34-8F21-E347D4FBA11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25904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905000"/>
            <a:ext cx="9144000" cy="2667000"/>
          </a:xfrm>
        </p:spPr>
        <p:txBody>
          <a:bodyPr>
            <a:noAutofit/>
          </a:bodyPr>
          <a:lstStyle>
            <a:lvl1pPr>
              <a:defRPr sz="5400"/>
            </a:lvl1pPr>
          </a:lstStyle>
          <a:p>
            <a:r>
              <a:rPr lang="en-US"/>
              <a:t>Click to edit Master title style</a:t>
            </a:r>
            <a:endParaRPr/>
          </a:p>
        </p:txBody>
      </p:sp>
      <p:grpSp>
        <p:nvGrpSpPr>
          <p:cNvPr id="256" name="line" descr="Line graphic"/>
          <p:cNvGrpSpPr/>
          <p:nvPr/>
        </p:nvGrpSpPr>
        <p:grpSpPr bwMode="invGray">
          <a:xfrm>
            <a:off x="1584896" y="4724400"/>
            <a:ext cx="8631936" cy="64008"/>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Subtitle 2"/>
          <p:cNvSpPr>
            <a:spLocks noGrp="1"/>
          </p:cNvSpPr>
          <p:nvPr>
            <p:ph type="subTitle" idx="1"/>
          </p:nvPr>
        </p:nvSpPr>
        <p:spPr>
          <a:xfrm>
            <a:off x="1522413" y="5105400"/>
            <a:ext cx="9143999" cy="1066800"/>
          </a:xfrm>
        </p:spPr>
        <p:txBody>
          <a:bodyPr/>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67435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7" name="line" descr="Line graphic"/>
          <p:cNvGrpSpPr/>
          <p:nvPr/>
        </p:nvGrpSpPr>
        <p:grpSpPr bwMode="invGray">
          <a:xfrm>
            <a:off x="1522413" y="1514475"/>
            <a:ext cx="10569575" cy="64008"/>
            <a:chOff x="1522413" y="1514475"/>
            <a:chExt cx="10569575" cy="64008"/>
          </a:xfrm>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10/4/2017</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1267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1612" y="274639"/>
            <a:ext cx="1371600" cy="5901747"/>
          </a:xfrm>
        </p:spPr>
        <p:txBody>
          <a:bodyPr vert="eaVert"/>
          <a:lstStyle/>
          <a:p>
            <a:r>
              <a:rPr lang="en-US"/>
              <a:t>Click to edit Master title style</a:t>
            </a:r>
            <a:endParaRPr/>
          </a:p>
        </p:txBody>
      </p:sp>
      <p:grpSp>
        <p:nvGrpSpPr>
          <p:cNvPr id="7" name="line" descr="Line graphic"/>
          <p:cNvGrpSpPr/>
          <p:nvPr/>
        </p:nvGrpSpPr>
        <p:grpSpPr bwMode="invGray">
          <a:xfrm rot="5400000">
            <a:off x="6864412" y="3472598"/>
            <a:ext cx="6492240" cy="64008"/>
            <a:chOff x="1522413" y="1514475"/>
            <a:chExt cx="10569575" cy="64008"/>
          </a:xfrm>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hasCustomPrompt="1"/>
          </p:nvPr>
        </p:nvSpPr>
        <p:spPr>
          <a:xfrm>
            <a:off x="608012" y="277813"/>
            <a:ext cx="9144001" cy="5898573"/>
          </a:xfrm>
        </p:spPr>
        <p:txBody>
          <a:bodyPr vert="eaVert"/>
          <a:lstStyle>
            <a:lvl5pPr>
              <a:defRPr/>
            </a:lvl5pPr>
            <a:lvl6pPr marL="1261872" indent="0">
              <a:buNone/>
              <a:defRPr/>
            </a:lvl6pPr>
            <a:lvl7pPr>
              <a:defRPr/>
            </a:lvl7pPr>
            <a:lvl8pPr>
              <a:defRPr baseline="0"/>
            </a:lvl8pPr>
            <a:lvl9pPr>
              <a:defRPr baseline="0"/>
            </a:lvl9p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endParaRPr lang="en-US" dirty="0"/>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10/4/2017</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21179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grpSp>
        <p:nvGrpSpPr>
          <p:cNvPr id="167" name="line" descr="Line graphic"/>
          <p:cNvGrpSpPr/>
          <p:nvPr/>
        </p:nvGrpSpPr>
        <p:grpSpPr bwMode="invGray">
          <a:xfrm>
            <a:off x="1522413" y="1514475"/>
            <a:ext cx="10569575" cy="64008"/>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9AFE8FB1-0A7A-443E-AAF7-31D4FA1AA312}" type="datetimeFigureOut">
              <a:rPr lang="en-US"/>
              <a:t>10/4/2017</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dirty="0"/>
          </a:p>
        </p:txBody>
      </p:sp>
    </p:spTree>
    <p:extLst>
      <p:ext uri="{BB962C8B-B14F-4D97-AF65-F5344CB8AC3E}">
        <p14:creationId xmlns:p14="http://schemas.microsoft.com/office/powerpoint/2010/main" val="261447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3" y="1905000"/>
            <a:ext cx="9144000" cy="2667000"/>
          </a:xfrm>
        </p:spPr>
        <p:txBody>
          <a:bodyPr anchor="b">
            <a:noAutofit/>
          </a:bodyPr>
          <a:lstStyle>
            <a:lvl1pPr algn="l">
              <a:defRPr sz="4400" b="0" cap="none" baseline="0"/>
            </a:lvl1pPr>
          </a:lstStyle>
          <a:p>
            <a:r>
              <a:rPr lang="en-US"/>
              <a:t>Click to edit Master title style</a:t>
            </a:r>
            <a:endParaRPr/>
          </a:p>
        </p:txBody>
      </p:sp>
      <p:grpSp>
        <p:nvGrpSpPr>
          <p:cNvPr id="255" name="line" descr="Line graphic"/>
          <p:cNvGrpSpPr/>
          <p:nvPr/>
        </p:nvGrpSpPr>
        <p:grpSpPr bwMode="invGray">
          <a:xfrm>
            <a:off x="1584896" y="4724400"/>
            <a:ext cx="8631936" cy="64008"/>
            <a:chOff x="-4110038" y="2703513"/>
            <a:chExt cx="17394239" cy="160336"/>
          </a:xfrm>
          <a:solidFill>
            <a:schemeClr val="accent1"/>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Text Placeholder 2"/>
          <p:cNvSpPr>
            <a:spLocks noGrp="1"/>
          </p:cNvSpPr>
          <p:nvPr>
            <p:ph type="body" idx="1"/>
          </p:nvPr>
        </p:nvSpPr>
        <p:spPr>
          <a:xfrm>
            <a:off x="1522413" y="5102525"/>
            <a:ext cx="9143999" cy="1069675"/>
          </a:xfrm>
        </p:spPr>
        <p:txBody>
          <a:bodyPr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10/4/2017</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05879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grpSp>
        <p:nvGrpSpPr>
          <p:cNvPr id="158" name="line" descr="Line graphic"/>
          <p:cNvGrpSpPr/>
          <p:nvPr/>
        </p:nvGrpSpPr>
        <p:grpSpPr bwMode="invGray">
          <a:xfrm>
            <a:off x="1522413" y="1514475"/>
            <a:ext cx="10569575" cy="64008"/>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sz="half" idx="1"/>
          </p:nvPr>
        </p:nvSpPr>
        <p:spPr>
          <a:xfrm>
            <a:off x="1522413" y="1905000"/>
            <a:ext cx="4419599"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5" y="1905000"/>
            <a:ext cx="4419598"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10/4/2017</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68329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lvl1pPr>
              <a:defRPr/>
            </a:lvl1pPr>
          </a:lstStyle>
          <a:p>
            <a:r>
              <a:rPr lang="en-US"/>
              <a:t>Click to edit Master title style</a:t>
            </a:r>
            <a:endParaRPr/>
          </a:p>
        </p:txBody>
      </p:sp>
      <p:grpSp>
        <p:nvGrpSpPr>
          <p:cNvPr id="160" name="line" descr="Line graphic"/>
          <p:cNvGrpSpPr/>
          <p:nvPr/>
        </p:nvGrpSpPr>
        <p:grpSpPr bwMode="invGray">
          <a:xfrm>
            <a:off x="1522413" y="1514475"/>
            <a:ext cx="10569575" cy="64008"/>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Text Placeholder 2"/>
          <p:cNvSpPr>
            <a:spLocks noGrp="1"/>
          </p:cNvSpPr>
          <p:nvPr>
            <p:ph type="body" idx="1"/>
          </p:nvPr>
        </p:nvSpPr>
        <p:spPr>
          <a:xfrm>
            <a:off x="1522413"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819399"/>
            <a:ext cx="441655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0"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0" y="2819399"/>
            <a:ext cx="441655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9AFE8FB1-0A7A-443E-AAF7-31D4FA1AA312}" type="datetimeFigureOut">
              <a:rPr lang="en-US"/>
              <a:t>10/4/2017</a:t>
            </a:fld>
            <a:endParaRPr/>
          </a:p>
        </p:txBody>
      </p:sp>
      <p:sp>
        <p:nvSpPr>
          <p:cNvPr id="9" name="Slide Number Placeholder 8"/>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18249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156" name="line" descr="Line graphic"/>
          <p:cNvGrpSpPr/>
          <p:nvPr/>
        </p:nvGrpSpPr>
        <p:grpSpPr bwMode="invGray">
          <a:xfrm>
            <a:off x="1522413" y="1514475"/>
            <a:ext cx="10569575" cy="64008"/>
            <a:chOff x="1522413" y="1514475"/>
            <a:chExt cx="10569575" cy="64008"/>
          </a:xfrm>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Footer Placeholder 3"/>
          <p:cNvSpPr>
            <a:spLocks noGrp="1"/>
          </p:cNvSpPr>
          <p:nvPr>
            <p:ph type="ftr" sz="quarter" idx="11"/>
          </p:nvPr>
        </p:nvSpPr>
        <p:spPr/>
        <p:txBody>
          <a:bodyPr/>
          <a:lstStyle/>
          <a:p>
            <a:endParaRPr dirty="0"/>
          </a:p>
        </p:txBody>
      </p:sp>
      <p:sp>
        <p:nvSpPr>
          <p:cNvPr id="3" name="Date Placeholder 2"/>
          <p:cNvSpPr>
            <a:spLocks noGrp="1"/>
          </p:cNvSpPr>
          <p:nvPr>
            <p:ph type="dt" sz="half" idx="10"/>
          </p:nvPr>
        </p:nvSpPr>
        <p:spPr/>
        <p:txBody>
          <a:bodyPr/>
          <a:lstStyle/>
          <a:p>
            <a:fld id="{9AFE8FB1-0A7A-443E-AAF7-31D4FA1AA312}" type="datetimeFigureOut">
              <a:rPr lang="en-US"/>
              <a:t>10/4/2017</a:t>
            </a:fld>
            <a:endParaRPr/>
          </a:p>
        </p:txBody>
      </p:sp>
      <p:sp>
        <p:nvSpPr>
          <p:cNvPr id="5" name="Slide Number Placeholder 4"/>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53156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9AFE8FB1-0A7A-443E-AAF7-31D4FA1AA312}" type="datetimeFigureOut">
              <a:rPr lang="en-US"/>
              <a:t>10/4/2017</a:t>
            </a:fld>
            <a:endParaRPr/>
          </a:p>
        </p:txBody>
      </p:sp>
      <p:sp>
        <p:nvSpPr>
          <p:cNvPr id="4" name="Slide Number Placeholder 3"/>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40596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4" name="Text Placeholder 3"/>
          <p:cNvSpPr>
            <a:spLocks noGrp="1"/>
          </p:cNvSpPr>
          <p:nvPr>
            <p:ph type="body" sz="half" idx="2"/>
          </p:nvPr>
        </p:nvSpPr>
        <p:spPr>
          <a:xfrm>
            <a:off x="1522413" y="3429000"/>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710022" y="1905000"/>
            <a:ext cx="5669280"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grpSp>
        <p:nvGrpSpPr>
          <p:cNvPr id="615" name="frame" descr="Box graphic"/>
          <p:cNvGrpSpPr/>
          <p:nvPr/>
        </p:nvGrpSpPr>
        <p:grpSpPr bwMode="invGray">
          <a:xfrm>
            <a:off x="4417839" y="1630821"/>
            <a:ext cx="6291028" cy="4575885"/>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10/4/2017</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96211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745838" y="1884311"/>
            <a:ext cx="5669280"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grpSp>
        <p:nvGrpSpPr>
          <p:cNvPr id="614" name="frame" descr="Box graphic"/>
          <p:cNvGrpSpPr/>
          <p:nvPr/>
        </p:nvGrpSpPr>
        <p:grpSpPr bwMode="invGray">
          <a:xfrm flipH="1">
            <a:off x="1447500" y="1630821"/>
            <a:ext cx="6291028" cy="4575885"/>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4" name="Text Placeholder 3"/>
          <p:cNvSpPr>
            <a:spLocks noGrp="1"/>
          </p:cNvSpPr>
          <p:nvPr>
            <p:ph type="body" sz="half" idx="2"/>
          </p:nvPr>
        </p:nvSpPr>
        <p:spPr>
          <a:xfrm>
            <a:off x="7905959" y="3411748"/>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10/4/2017</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361769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9AFE8FB1-0A7A-443E-AAF7-31D4FA1AA312}" type="datetimeFigureOut">
              <a:rPr lang="en-US" smtClean="0"/>
              <a:pPr/>
              <a:t>10/4/2017</a:t>
            </a:fld>
            <a:endParaRPr lang="en-US" dirty="0"/>
          </a:p>
        </p:txBody>
      </p:sp>
      <p:sp>
        <p:nvSpPr>
          <p:cNvPr id="6" name="Slide Number Placeholder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25BA54BD-C84D-46CE-8B72-31BFB26ABA43}" type="slidenum">
              <a:rPr lang="en-US" smtClean="0"/>
              <a:pPr/>
              <a:t>‹#›</a:t>
            </a:fld>
            <a:endParaRPr lang="en-US"/>
          </a:p>
        </p:txBody>
      </p:sp>
    </p:spTree>
    <p:extLst>
      <p:ext uri="{BB962C8B-B14F-4D97-AF65-F5344CB8AC3E}">
        <p14:creationId xmlns:p14="http://schemas.microsoft.com/office/powerpoint/2010/main" val="5356364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3.gif"/><Relationship Id="rId4" Type="http://schemas.openxmlformats.org/officeDocument/2006/relationships/image" Target="../media/image22.gif"/></Relationships>
</file>

<file path=ppt/slides/_rels/slide18.xml.rels><?xml version="1.0" encoding="UTF-8" standalone="yes"?>
<Relationships xmlns="http://schemas.openxmlformats.org/package/2006/relationships"><Relationship Id="rId2" Type="http://schemas.openxmlformats.org/officeDocument/2006/relationships/hyperlink" Target="https://arxiv.org/abs/1707.02968"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2.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hyperlink" Target="https://github.com/deepmind/sonnet" TargetMode="External"/><Relationship Id="rId3" Type="http://schemas.openxmlformats.org/officeDocument/2006/relationships/hyperlink" Target="https://www.tensorflow.org/" TargetMode="External"/><Relationship Id="rId7" Type="http://schemas.openxmlformats.org/officeDocument/2006/relationships/hyperlink" Target="http://tflearn.org/" TargetMode="External"/><Relationship Id="rId2" Type="http://schemas.openxmlformats.org/officeDocument/2006/relationships/hyperlink" Target="https://github.com/microsoft/cntk" TargetMode="External"/><Relationship Id="rId1" Type="http://schemas.openxmlformats.org/officeDocument/2006/relationships/slideLayout" Target="../slideLayouts/slideLayout2.xml"/><Relationship Id="rId6" Type="http://schemas.openxmlformats.org/officeDocument/2006/relationships/hyperlink" Target="https://www.tensorflow.org/api_docs/python/tf/estimator/Estimator" TargetMode="External"/><Relationship Id="rId5" Type="http://schemas.openxmlformats.org/officeDocument/2006/relationships/hyperlink" Target="https://github.com/tensorflow/tensorflow/tree/master/tensorflow/contrib/slim" TargetMode="External"/><Relationship Id="rId4" Type="http://schemas.openxmlformats.org/officeDocument/2006/relationships/hyperlink" Target="https://github.com/fchollet/keras" TargetMode="External"/><Relationship Id="rId9" Type="http://schemas.openxmlformats.org/officeDocument/2006/relationships/hyperlink" Target="https://github.com/tensorflow/tensor2tensor"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onnx/onnx"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Microsoft/CNTK/tree/master/bindings/python/cntk/contrib"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hyperlink" Target="https://github.com/Microsoft/CNTK/issues/2194)" TargetMode="External"/><Relationship Id="rId4" Type="http://schemas.openxmlformats.org/officeDocument/2006/relationships/hyperlink" Target="https://github.com/Microsoft/CNTK/tree/master/bindings/python/cntk/contrib/deeprl"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812" y="2209800"/>
            <a:ext cx="9144000" cy="2667000"/>
          </a:xfrm>
        </p:spPr>
        <p:txBody>
          <a:bodyPr/>
          <a:lstStyle/>
          <a:p>
            <a:r>
              <a:rPr lang="en-US" dirty="0"/>
              <a:t>Neural Networks and AI, </a:t>
            </a:r>
            <a:r>
              <a:rPr lang="en-US"/>
              <a:t>A Winter Classic</a:t>
            </a:r>
            <a:endParaRPr lang="en-US" dirty="0"/>
          </a:p>
        </p:txBody>
      </p:sp>
      <p:sp>
        <p:nvSpPr>
          <p:cNvPr id="3" name="Subtitle 2"/>
          <p:cNvSpPr>
            <a:spLocks noGrp="1"/>
          </p:cNvSpPr>
          <p:nvPr>
            <p:ph type="subTitle" idx="1"/>
          </p:nvPr>
        </p:nvSpPr>
        <p:spPr>
          <a:xfrm>
            <a:off x="150813" y="5197406"/>
            <a:ext cx="9143999" cy="1066800"/>
          </a:xfrm>
        </p:spPr>
        <p:txBody>
          <a:bodyPr>
            <a:normAutofit lnSpcReduction="10000"/>
          </a:bodyPr>
          <a:lstStyle/>
          <a:p>
            <a:r>
              <a:rPr lang="en-US" dirty="0"/>
              <a:t>Ali Zaidi</a:t>
            </a:r>
          </a:p>
          <a:p>
            <a:r>
              <a:rPr lang="en-US" dirty="0"/>
              <a:t>Microsoft AI and Research</a:t>
            </a:r>
          </a:p>
          <a:p>
            <a:r>
              <a:rPr lang="en-US" dirty="0"/>
              <a:t>@</a:t>
            </a:r>
            <a:r>
              <a:rPr lang="en-US" dirty="0" err="1"/>
              <a:t>alikzaidi</a:t>
            </a:r>
            <a:endParaRPr lang="en-US" dirty="0"/>
          </a:p>
          <a:p>
            <a:endParaRPr lang="en-US" dirty="0"/>
          </a:p>
        </p:txBody>
      </p:sp>
      <p:pic>
        <p:nvPicPr>
          <p:cNvPr id="8" name="Picture 4" descr="Image result for artificial intelligence"/>
          <p:cNvPicPr>
            <a:picLocks noChangeAspect="1" noChangeArrowheads="1"/>
          </p:cNvPicPr>
          <p:nvPr/>
        </p:nvPicPr>
        <p:blipFill rotWithShape="1">
          <a:blip r:embed="rId2">
            <a:clrChange>
              <a:clrFrom>
                <a:srgbClr val="F0F0F0"/>
              </a:clrFrom>
              <a:clrTo>
                <a:srgbClr val="F0F0F0">
                  <a:alpha val="0"/>
                </a:srgbClr>
              </a:clrTo>
            </a:clrChange>
            <a:lum bright="70000" contrast="-70000"/>
            <a:extLst>
              <a:ext uri="{28A0092B-C50C-407E-A947-70E740481C1C}">
                <a14:useLocalDpi xmlns:a14="http://schemas.microsoft.com/office/drawing/2010/main" val="0"/>
              </a:ext>
            </a:extLst>
          </a:blip>
          <a:srcRect/>
          <a:stretch/>
        </p:blipFill>
        <p:spPr bwMode="auto">
          <a:xfrm>
            <a:off x="7147811" y="228600"/>
            <a:ext cx="5041014" cy="5072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Rise of Neural Networks (1950s)</a:t>
            </a:r>
          </a:p>
        </p:txBody>
      </p:sp>
      <p:sp>
        <p:nvSpPr>
          <p:cNvPr id="3" name="Content Placeholder 2"/>
          <p:cNvSpPr>
            <a:spLocks noGrp="1"/>
          </p:cNvSpPr>
          <p:nvPr>
            <p:ph idx="1"/>
          </p:nvPr>
        </p:nvSpPr>
        <p:spPr>
          <a:xfrm>
            <a:off x="1522414" y="1905000"/>
            <a:ext cx="4800598" cy="4648200"/>
          </a:xfrm>
        </p:spPr>
        <p:txBody>
          <a:bodyPr>
            <a:normAutofit lnSpcReduction="10000"/>
          </a:bodyPr>
          <a:lstStyle/>
          <a:p>
            <a:r>
              <a:rPr lang="en-US" dirty="0"/>
              <a:t>McCulloch-Pitts formalized “formal neurons” which could emulate a </a:t>
            </a:r>
            <a:r>
              <a:rPr lang="en-US" i="1" dirty="0"/>
              <a:t>Universal Turing machine </a:t>
            </a:r>
            <a:r>
              <a:rPr lang="en-US" dirty="0"/>
              <a:t>(</a:t>
            </a:r>
            <a:r>
              <a:rPr lang="en-US" b="1" dirty="0"/>
              <a:t>1943</a:t>
            </a:r>
            <a:r>
              <a:rPr lang="en-US" dirty="0"/>
              <a:t>)</a:t>
            </a:r>
          </a:p>
          <a:p>
            <a:pPr lvl="1"/>
            <a:r>
              <a:rPr lang="en-US" dirty="0"/>
              <a:t>Computation </a:t>
            </a:r>
          </a:p>
          <a:p>
            <a:r>
              <a:rPr lang="en-US" dirty="0"/>
              <a:t>Rosenblatt – the perceptron as a probabilistic model for information storage (</a:t>
            </a:r>
            <a:r>
              <a:rPr lang="en-US" b="1" dirty="0"/>
              <a:t>1958</a:t>
            </a:r>
            <a:r>
              <a:rPr lang="en-US" dirty="0"/>
              <a:t>)</a:t>
            </a:r>
          </a:p>
          <a:p>
            <a:r>
              <a:rPr lang="en-US" dirty="0"/>
              <a:t>Perceptron Convergence Theorem (</a:t>
            </a:r>
            <a:r>
              <a:rPr lang="en-US" b="1" dirty="0"/>
              <a:t>1962</a:t>
            </a:r>
            <a:r>
              <a:rPr lang="en-US" dirty="0"/>
              <a:t>)</a:t>
            </a:r>
          </a:p>
          <a:p>
            <a:pPr lvl="1"/>
            <a:r>
              <a:rPr lang="en-US" dirty="0"/>
              <a:t>If the problem is </a:t>
            </a:r>
            <a:r>
              <a:rPr lang="en-US" i="1" dirty="0"/>
              <a:t>computable</a:t>
            </a:r>
            <a:r>
              <a:rPr lang="en-US" dirty="0"/>
              <a:t>, perceptron algorithm converges in finite time</a:t>
            </a:r>
            <a:endParaRPr lang="en-US" i="1" dirty="0"/>
          </a:p>
        </p:txBody>
      </p:sp>
      <p:pic>
        <p:nvPicPr>
          <p:cNvPr id="4" name="Picture 3"/>
          <p:cNvPicPr>
            <a:picLocks noChangeAspect="1"/>
          </p:cNvPicPr>
          <p:nvPr/>
        </p:nvPicPr>
        <p:blipFill>
          <a:blip r:embed="rId2"/>
          <a:stretch>
            <a:fillRect/>
          </a:stretch>
        </p:blipFill>
        <p:spPr>
          <a:xfrm>
            <a:off x="6856412" y="1867546"/>
            <a:ext cx="4342808" cy="4815692"/>
          </a:xfrm>
          <a:prstGeom prst="rect">
            <a:avLst/>
          </a:prstGeom>
        </p:spPr>
      </p:pic>
    </p:spTree>
    <p:extLst>
      <p:ext uri="{BB962C8B-B14F-4D97-AF65-F5344CB8AC3E}">
        <p14:creationId xmlns:p14="http://schemas.microsoft.com/office/powerpoint/2010/main" val="1310670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Winter </a:t>
            </a:r>
          </a:p>
        </p:txBody>
      </p:sp>
      <p:pic>
        <p:nvPicPr>
          <p:cNvPr id="4" name="Content Placeholder 3"/>
          <p:cNvPicPr>
            <a:picLocks noGrp="1" noChangeAspect="1"/>
          </p:cNvPicPr>
          <p:nvPr>
            <p:ph idx="1"/>
          </p:nvPr>
        </p:nvPicPr>
        <p:blipFill>
          <a:blip r:embed="rId2"/>
          <a:stretch>
            <a:fillRect/>
          </a:stretch>
        </p:blipFill>
        <p:spPr>
          <a:xfrm>
            <a:off x="6780212" y="1888210"/>
            <a:ext cx="2798037" cy="4191000"/>
          </a:xfrm>
          <a:prstGeom prst="rect">
            <a:avLst/>
          </a:prstGeom>
        </p:spPr>
      </p:pic>
      <p:sp>
        <p:nvSpPr>
          <p:cNvPr id="5" name="Content Placeholder 2"/>
          <p:cNvSpPr txBox="1">
            <a:spLocks/>
          </p:cNvSpPr>
          <p:nvPr/>
        </p:nvSpPr>
        <p:spPr>
          <a:xfrm>
            <a:off x="1522414" y="1905000"/>
            <a:ext cx="4800598" cy="4648200"/>
          </a:xfrm>
          <a:prstGeom prst="rect">
            <a:avLst/>
          </a:prstGeom>
        </p:spPr>
        <p:txBody>
          <a:bodyPr vert="horz" lIns="91440" tIns="45720" rIns="91440" bIns="45720" rtlCol="0">
            <a:normAutofit fontScale="92500" lnSpcReduction="10000"/>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r>
              <a:rPr lang="en-US" dirty="0"/>
              <a:t>Minsky and </a:t>
            </a:r>
            <a:r>
              <a:rPr lang="en-US" dirty="0" err="1"/>
              <a:t>Papert</a:t>
            </a:r>
            <a:r>
              <a:rPr lang="en-US" dirty="0"/>
              <a:t>, 1969</a:t>
            </a:r>
          </a:p>
          <a:p>
            <a:r>
              <a:rPr lang="en-US" dirty="0" err="1"/>
              <a:t>Perceptrons</a:t>
            </a:r>
            <a:r>
              <a:rPr lang="en-US" dirty="0"/>
              <a:t> could not provide solutions for some very simple, non-</a:t>
            </a:r>
            <a:r>
              <a:rPr lang="en-US" dirty="0" err="1"/>
              <a:t>pathalogical</a:t>
            </a:r>
            <a:r>
              <a:rPr lang="en-US" dirty="0"/>
              <a:t> problems</a:t>
            </a:r>
          </a:p>
          <a:p>
            <a:pPr lvl="1"/>
            <a:r>
              <a:rPr lang="en-US" dirty="0"/>
              <a:t>XOR</a:t>
            </a:r>
          </a:p>
          <a:p>
            <a:r>
              <a:rPr lang="en-US" dirty="0"/>
              <a:t>Single neuron was not enough</a:t>
            </a:r>
          </a:p>
          <a:p>
            <a:r>
              <a:rPr lang="en-US" dirty="0"/>
              <a:t>Individual elements are weak computational elements</a:t>
            </a:r>
          </a:p>
          <a:p>
            <a:r>
              <a:rPr lang="en-US" dirty="0"/>
              <a:t>Networked elements were required</a:t>
            </a:r>
          </a:p>
          <a:p>
            <a:pPr lvl="1"/>
            <a:r>
              <a:rPr lang="en-US" dirty="0"/>
              <a:t>Multi-layer perceptron</a:t>
            </a:r>
          </a:p>
          <a:p>
            <a:pPr lvl="1"/>
            <a:r>
              <a:rPr lang="en-US" dirty="0"/>
              <a:t>A multi-layer perceptron is a universal (</a:t>
            </a:r>
            <a:r>
              <a:rPr lang="en-US" dirty="0" err="1"/>
              <a:t>Hornik</a:t>
            </a:r>
            <a:r>
              <a:rPr lang="en-US" dirty="0"/>
              <a:t>, </a:t>
            </a:r>
            <a:r>
              <a:rPr lang="en-US" dirty="0" err="1"/>
              <a:t>Stinchcombe</a:t>
            </a:r>
            <a:r>
              <a:rPr lang="en-US" dirty="0"/>
              <a:t> and White, 1989)</a:t>
            </a:r>
          </a:p>
        </p:txBody>
      </p:sp>
      <p:pic>
        <p:nvPicPr>
          <p:cNvPr id="6" name="Picture 5"/>
          <p:cNvPicPr>
            <a:picLocks noChangeAspect="1"/>
          </p:cNvPicPr>
          <p:nvPr/>
        </p:nvPicPr>
        <p:blipFill>
          <a:blip r:embed="rId3"/>
          <a:stretch>
            <a:fillRect/>
          </a:stretch>
        </p:blipFill>
        <p:spPr>
          <a:xfrm>
            <a:off x="6328454" y="2133600"/>
            <a:ext cx="5519057" cy="2438400"/>
          </a:xfrm>
          <a:prstGeom prst="rect">
            <a:avLst/>
          </a:prstGeom>
        </p:spPr>
      </p:pic>
    </p:spTree>
    <p:extLst>
      <p:ext uri="{BB962C8B-B14F-4D97-AF65-F5344CB8AC3E}">
        <p14:creationId xmlns:p14="http://schemas.microsoft.com/office/powerpoint/2010/main" val="64289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p>
        </p:txBody>
      </p:sp>
      <p:pic>
        <p:nvPicPr>
          <p:cNvPr id="4" name="Content Placeholder 3"/>
          <p:cNvPicPr>
            <a:picLocks noGrp="1" noChangeAspect="1"/>
          </p:cNvPicPr>
          <p:nvPr>
            <p:ph idx="1"/>
          </p:nvPr>
        </p:nvPicPr>
        <p:blipFill>
          <a:blip r:embed="rId2"/>
          <a:stretch>
            <a:fillRect/>
          </a:stretch>
        </p:blipFill>
        <p:spPr>
          <a:xfrm>
            <a:off x="6094412" y="1774556"/>
            <a:ext cx="5524500" cy="2795645"/>
          </a:xfrm>
          <a:prstGeom prst="rect">
            <a:avLst/>
          </a:prstGeom>
        </p:spPr>
      </p:pic>
      <p:sp>
        <p:nvSpPr>
          <p:cNvPr id="7" name="Content Placeholder 2"/>
          <p:cNvSpPr txBox="1">
            <a:spLocks/>
          </p:cNvSpPr>
          <p:nvPr/>
        </p:nvSpPr>
        <p:spPr>
          <a:xfrm>
            <a:off x="1293814" y="1752600"/>
            <a:ext cx="4800598" cy="4648200"/>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r>
              <a:rPr lang="en-US" dirty="0"/>
              <a:t>Rosenblatt’s algorithm for computing perceptron’s did not naturally extend to multi-layer models</a:t>
            </a:r>
          </a:p>
          <a:p>
            <a:r>
              <a:rPr lang="en-US" dirty="0"/>
              <a:t>Paul </a:t>
            </a:r>
            <a:r>
              <a:rPr lang="en-US" dirty="0" err="1"/>
              <a:t>Werbos</a:t>
            </a:r>
            <a:r>
              <a:rPr lang="en-US" dirty="0"/>
              <a:t> describes how to use backpropagation specifically for optimizing neural networks (1974)</a:t>
            </a:r>
          </a:p>
          <a:p>
            <a:r>
              <a:rPr lang="en-US" dirty="0" err="1"/>
              <a:t>Rumelhart</a:t>
            </a:r>
            <a:r>
              <a:rPr lang="en-US" dirty="0"/>
              <a:t>, Hinton and Williams publish backpropagation algorithm in Nature (1986)</a:t>
            </a:r>
          </a:p>
          <a:p>
            <a:endParaRPr lang="en-US" dirty="0"/>
          </a:p>
        </p:txBody>
      </p:sp>
      <p:pic>
        <p:nvPicPr>
          <p:cNvPr id="8" name="Picture 7"/>
          <p:cNvPicPr>
            <a:picLocks noChangeAspect="1"/>
          </p:cNvPicPr>
          <p:nvPr/>
        </p:nvPicPr>
        <p:blipFill>
          <a:blip r:embed="rId3"/>
          <a:stretch>
            <a:fillRect/>
          </a:stretch>
        </p:blipFill>
        <p:spPr>
          <a:xfrm>
            <a:off x="7478712" y="4770895"/>
            <a:ext cx="4140200" cy="2057400"/>
          </a:xfrm>
          <a:prstGeom prst="rect">
            <a:avLst/>
          </a:prstGeom>
        </p:spPr>
      </p:pic>
      <p:pic>
        <p:nvPicPr>
          <p:cNvPr id="9" name="Picture 8"/>
          <p:cNvPicPr>
            <a:picLocks noChangeAspect="1"/>
          </p:cNvPicPr>
          <p:nvPr/>
        </p:nvPicPr>
        <p:blipFill>
          <a:blip r:embed="rId4"/>
          <a:stretch>
            <a:fillRect/>
          </a:stretch>
        </p:blipFill>
        <p:spPr>
          <a:xfrm>
            <a:off x="5832554" y="4767020"/>
            <a:ext cx="6048215" cy="2061275"/>
          </a:xfrm>
          <a:prstGeom prst="rect">
            <a:avLst/>
          </a:prstGeom>
        </p:spPr>
      </p:pic>
    </p:spTree>
    <p:extLst>
      <p:ext uri="{BB962C8B-B14F-4D97-AF65-F5344CB8AC3E}">
        <p14:creationId xmlns:p14="http://schemas.microsoft.com/office/powerpoint/2010/main" val="46418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 Learning, Machine learning and AI</a:t>
            </a:r>
          </a:p>
        </p:txBody>
      </p:sp>
      <p:pic>
        <p:nvPicPr>
          <p:cNvPr id="5" name="Content Placeholder 4"/>
          <p:cNvPicPr>
            <a:picLocks noGrp="1" noChangeAspect="1"/>
          </p:cNvPicPr>
          <p:nvPr>
            <p:ph idx="1"/>
          </p:nvPr>
        </p:nvPicPr>
        <p:blipFill>
          <a:blip r:embed="rId2"/>
          <a:stretch>
            <a:fillRect/>
          </a:stretch>
        </p:blipFill>
        <p:spPr>
          <a:xfrm>
            <a:off x="912812" y="3798172"/>
            <a:ext cx="9144000" cy="2902323"/>
          </a:xfrm>
          <a:prstGeom prst="rect">
            <a:avLst/>
          </a:prstGeom>
        </p:spPr>
      </p:pic>
      <p:pic>
        <p:nvPicPr>
          <p:cNvPr id="4" name="Picture 3"/>
          <p:cNvPicPr>
            <a:picLocks noChangeAspect="1"/>
          </p:cNvPicPr>
          <p:nvPr/>
        </p:nvPicPr>
        <p:blipFill>
          <a:blip r:embed="rId3"/>
          <a:stretch>
            <a:fillRect/>
          </a:stretch>
        </p:blipFill>
        <p:spPr>
          <a:xfrm>
            <a:off x="2906712" y="1554505"/>
            <a:ext cx="5156200" cy="2209800"/>
          </a:xfrm>
          <a:prstGeom prst="rect">
            <a:avLst/>
          </a:prstGeom>
        </p:spPr>
      </p:pic>
    </p:spTree>
    <p:extLst>
      <p:ext uri="{BB962C8B-B14F-4D97-AF65-F5344CB8AC3E}">
        <p14:creationId xmlns:p14="http://schemas.microsoft.com/office/powerpoint/2010/main" val="31782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Artificial Intelligence, Representation Learning and Deep Learning</a:t>
            </a:r>
          </a:p>
        </p:txBody>
      </p:sp>
      <p:sp>
        <p:nvSpPr>
          <p:cNvPr id="6" name="Oval 5"/>
          <p:cNvSpPr/>
          <p:nvPr/>
        </p:nvSpPr>
        <p:spPr>
          <a:xfrm>
            <a:off x="1519534" y="1795220"/>
            <a:ext cx="7239000" cy="5029200"/>
          </a:xfrm>
          <a:prstGeom prst="ellipse">
            <a:avLst/>
          </a:prstGeom>
          <a:noFill/>
          <a:ln w="63500">
            <a:solidFill>
              <a:schemeClr val="tx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738734" y="2709620"/>
            <a:ext cx="5562600" cy="3581400"/>
          </a:xfrm>
          <a:prstGeom prst="ellipse">
            <a:avLst/>
          </a:prstGeom>
          <a:noFill/>
          <a:ln w="63500">
            <a:solidFill>
              <a:schemeClr val="tx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491334" y="2922798"/>
            <a:ext cx="3276600" cy="3155043"/>
          </a:xfrm>
          <a:prstGeom prst="ellipse">
            <a:avLst/>
          </a:prstGeom>
          <a:noFill/>
          <a:ln w="63500">
            <a:solidFill>
              <a:schemeClr val="tx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045131" y="3387709"/>
            <a:ext cx="2485093" cy="1455512"/>
          </a:xfrm>
          <a:prstGeom prst="ellipse">
            <a:avLst/>
          </a:prstGeom>
          <a:noFill/>
          <a:ln w="63500">
            <a:solidFill>
              <a:schemeClr val="tx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108819" y="5157008"/>
            <a:ext cx="762000" cy="433965"/>
          </a:xfrm>
          <a:prstGeom prst="rect">
            <a:avLst/>
          </a:prstGeom>
          <a:noFill/>
        </p:spPr>
        <p:txBody>
          <a:bodyPr wrap="square" rtlCol="0">
            <a:spAutoFit/>
          </a:bodyPr>
          <a:lstStyle/>
          <a:p>
            <a:pPr>
              <a:lnSpc>
                <a:spcPct val="90000"/>
              </a:lnSpc>
            </a:pPr>
            <a:r>
              <a:rPr lang="en-US" sz="2400" b="1"/>
              <a:t>AI</a:t>
            </a:r>
          </a:p>
        </p:txBody>
      </p:sp>
      <p:sp>
        <p:nvSpPr>
          <p:cNvPr id="11" name="TextBox 10"/>
          <p:cNvSpPr txBox="1"/>
          <p:nvPr/>
        </p:nvSpPr>
        <p:spPr>
          <a:xfrm>
            <a:off x="3173294" y="4500319"/>
            <a:ext cx="1569362" cy="757130"/>
          </a:xfrm>
          <a:prstGeom prst="rect">
            <a:avLst/>
          </a:prstGeom>
          <a:noFill/>
        </p:spPr>
        <p:txBody>
          <a:bodyPr wrap="square" rtlCol="0">
            <a:spAutoFit/>
          </a:bodyPr>
          <a:lstStyle/>
          <a:p>
            <a:pPr>
              <a:lnSpc>
                <a:spcPct val="90000"/>
              </a:lnSpc>
            </a:pPr>
            <a:r>
              <a:rPr lang="en-US" sz="2400" b="1"/>
              <a:t>Machine Learning</a:t>
            </a:r>
            <a:endParaRPr lang="en-US" sz="2400" b="1" dirty="0"/>
          </a:p>
        </p:txBody>
      </p:sp>
      <p:sp>
        <p:nvSpPr>
          <p:cNvPr id="12" name="TextBox 11"/>
          <p:cNvSpPr txBox="1"/>
          <p:nvPr/>
        </p:nvSpPr>
        <p:spPr>
          <a:xfrm>
            <a:off x="5167879" y="5163543"/>
            <a:ext cx="2443296" cy="766364"/>
          </a:xfrm>
          <a:prstGeom prst="rect">
            <a:avLst/>
          </a:prstGeom>
          <a:noFill/>
        </p:spPr>
        <p:txBody>
          <a:bodyPr wrap="square" rtlCol="0">
            <a:spAutoFit/>
          </a:bodyPr>
          <a:lstStyle/>
          <a:p>
            <a:pPr>
              <a:lnSpc>
                <a:spcPct val="90000"/>
              </a:lnSpc>
            </a:pPr>
            <a:r>
              <a:rPr lang="en-US" sz="2400" b="1" dirty="0"/>
              <a:t>Representation Learning</a:t>
            </a:r>
          </a:p>
        </p:txBody>
      </p:sp>
      <p:sp>
        <p:nvSpPr>
          <p:cNvPr id="13" name="TextBox 12"/>
          <p:cNvSpPr txBox="1"/>
          <p:nvPr/>
        </p:nvSpPr>
        <p:spPr>
          <a:xfrm>
            <a:off x="5375492" y="3723545"/>
            <a:ext cx="1554242" cy="776774"/>
          </a:xfrm>
          <a:prstGeom prst="rect">
            <a:avLst/>
          </a:prstGeom>
          <a:noFill/>
        </p:spPr>
        <p:txBody>
          <a:bodyPr wrap="square" rtlCol="0">
            <a:spAutoFit/>
          </a:bodyPr>
          <a:lstStyle/>
          <a:p>
            <a:pPr>
              <a:lnSpc>
                <a:spcPct val="90000"/>
              </a:lnSpc>
            </a:pPr>
            <a:r>
              <a:rPr lang="en-US" sz="2400" b="1" dirty="0"/>
              <a:t>Deep Learning</a:t>
            </a:r>
          </a:p>
        </p:txBody>
      </p:sp>
      <p:sp>
        <p:nvSpPr>
          <p:cNvPr id="14" name="TextBox 13"/>
          <p:cNvSpPr txBox="1"/>
          <p:nvPr/>
        </p:nvSpPr>
        <p:spPr>
          <a:xfrm>
            <a:off x="7767934" y="6203975"/>
            <a:ext cx="4738874" cy="654025"/>
          </a:xfrm>
          <a:prstGeom prst="rect">
            <a:avLst/>
          </a:prstGeom>
          <a:noFill/>
        </p:spPr>
        <p:txBody>
          <a:bodyPr wrap="square" rtlCol="0">
            <a:spAutoFit/>
          </a:bodyPr>
          <a:lstStyle/>
          <a:p>
            <a:pPr>
              <a:lnSpc>
                <a:spcPct val="90000"/>
              </a:lnSpc>
            </a:pPr>
            <a:r>
              <a:rPr lang="en-US" sz="2000" dirty="0"/>
              <a:t>Based on </a:t>
            </a:r>
            <a:r>
              <a:rPr lang="en-US" sz="2000" dirty="0" err="1"/>
              <a:t>Goodfellow</a:t>
            </a:r>
            <a:r>
              <a:rPr lang="en-US" sz="2000" dirty="0"/>
              <a:t>, </a:t>
            </a:r>
            <a:r>
              <a:rPr lang="en-US" sz="2000" dirty="0" err="1"/>
              <a:t>Bengio</a:t>
            </a:r>
            <a:r>
              <a:rPr lang="en-US" sz="2000" dirty="0"/>
              <a:t>, </a:t>
            </a:r>
            <a:r>
              <a:rPr lang="en-US" sz="2000" dirty="0" err="1"/>
              <a:t>Courville</a:t>
            </a:r>
            <a:r>
              <a:rPr lang="en-US" sz="2000" dirty="0"/>
              <a:t>. Fig. 1.4</a:t>
            </a:r>
          </a:p>
        </p:txBody>
      </p:sp>
      <p:pic>
        <p:nvPicPr>
          <p:cNvPr id="3" name="Picture 14"/>
          <p:cNvPicPr>
            <a:picLocks noChangeAspect="1"/>
          </p:cNvPicPr>
          <p:nvPr/>
        </p:nvPicPr>
        <p:blipFill>
          <a:blip r:embed="rId2"/>
          <a:stretch>
            <a:fillRect/>
          </a:stretch>
        </p:blipFill>
        <p:spPr>
          <a:xfrm>
            <a:off x="6929734" y="1893408"/>
            <a:ext cx="4956854" cy="3500779"/>
          </a:xfrm>
          <a:prstGeom prst="rect">
            <a:avLst/>
          </a:prstGeom>
        </p:spPr>
      </p:pic>
    </p:spTree>
    <p:extLst>
      <p:ext uri="{BB962C8B-B14F-4D97-AF65-F5344CB8AC3E}">
        <p14:creationId xmlns:p14="http://schemas.microsoft.com/office/powerpoint/2010/main" val="25597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1" grpId="0"/>
      <p:bldP spid="12" grpId="0"/>
      <p:bldP spid="13"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Hype</a:t>
            </a:r>
          </a:p>
        </p:txBody>
      </p:sp>
      <p:graphicFrame>
        <p:nvGraphicFramePr>
          <p:cNvPr id="6" name="Content Placeholder 5" descr="Clustered column chart showing the values of 3 series for 4 categories"/>
          <p:cNvGraphicFramePr>
            <a:graphicFrameLocks noGrp="1"/>
          </p:cNvGraphicFramePr>
          <p:nvPr>
            <p:ph idx="1"/>
            <p:extLst>
              <p:ext uri="{D42A27DB-BD31-4B8C-83A1-F6EECF244321}">
                <p14:modId xmlns:p14="http://schemas.microsoft.com/office/powerpoint/2010/main" val="170327584"/>
              </p:ext>
            </p:extLst>
          </p:nvPr>
        </p:nvGraphicFramePr>
        <p:xfrm>
          <a:off x="1540548" y="1905000"/>
          <a:ext cx="9144000" cy="4267200"/>
        </p:xfrm>
        <a:graphic>
          <a:graphicData uri="http://schemas.openxmlformats.org/drawingml/2006/chart">
            <c:chart xmlns:c="http://schemas.openxmlformats.org/drawingml/2006/chart" xmlns:r="http://schemas.openxmlformats.org/officeDocument/2006/relationships" r:id="rId2"/>
          </a:graphicData>
        </a:graphic>
      </p:graphicFrame>
      <p:pic>
        <p:nvPicPr>
          <p:cNvPr id="3" name="Picture 2"/>
          <p:cNvPicPr>
            <a:picLocks noChangeAspect="1"/>
          </p:cNvPicPr>
          <p:nvPr/>
        </p:nvPicPr>
        <p:blipFill>
          <a:blip r:embed="rId3"/>
          <a:stretch>
            <a:fillRect/>
          </a:stretch>
        </p:blipFill>
        <p:spPr>
          <a:xfrm>
            <a:off x="1522414" y="1676400"/>
            <a:ext cx="7099300" cy="4965700"/>
          </a:xfrm>
          <a:prstGeom prst="rect">
            <a:avLst/>
          </a:prstGeom>
        </p:spPr>
      </p:pic>
    </p:spTree>
    <p:extLst>
      <p:ext uri="{BB962C8B-B14F-4D97-AF65-F5344CB8AC3E}">
        <p14:creationId xmlns:p14="http://schemas.microsoft.com/office/powerpoint/2010/main" val="3965807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dissolv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16</a:t>
            </a:fld>
            <a:endParaRPr lang="en-US">
              <a:solidFill>
                <a:prstClr val="black">
                  <a:tint val="75000"/>
                </a:prstClr>
              </a:solidFill>
            </a:endParaRP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2414" y="274638"/>
            <a:ext cx="13357843" cy="9540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5617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0453" y="1135531"/>
            <a:ext cx="5921329" cy="4535638"/>
          </a:xfrm>
          <a:prstGeom prst="rect">
            <a:avLst/>
          </a:prstGeom>
        </p:spPr>
      </p:pic>
      <p:sp>
        <p:nvSpPr>
          <p:cNvPr id="2" name="Title 1"/>
          <p:cNvSpPr>
            <a:spLocks noGrp="1"/>
          </p:cNvSpPr>
          <p:nvPr/>
        </p:nvSpPr>
        <p:spPr>
          <a:xfrm>
            <a:off x="1864089" y="1135531"/>
            <a:ext cx="6171325" cy="857128"/>
          </a:xfrm>
          <a:prstGeom prst="rect">
            <a:avLst/>
          </a:prstGeom>
        </p:spPr>
        <p:txBody>
          <a:bodyPr vert="horz" lIns="68570" tIns="34285" rIns="68570" bIns="34285"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sz="3300">
              <a:solidFill>
                <a:prstClr val="black"/>
              </a:solidFill>
            </a:endParaRPr>
          </a:p>
        </p:txBody>
      </p:sp>
      <p:sp>
        <p:nvSpPr>
          <p:cNvPr id="3" name="Content Placeholder 2"/>
          <p:cNvSpPr>
            <a:spLocks noGrp="1"/>
          </p:cNvSpPr>
          <p:nvPr/>
        </p:nvSpPr>
        <p:spPr>
          <a:xfrm>
            <a:off x="1864089" y="2129563"/>
            <a:ext cx="6171325" cy="3393991"/>
          </a:xfrm>
          <a:prstGeom prst="rect">
            <a:avLst/>
          </a:prstGeom>
        </p:spPr>
        <p:txBody>
          <a:bodyPr vert="horz" lIns="68570" tIns="34285" rIns="68570" bIns="34285"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solidFill>
                <a:prstClr val="black"/>
              </a:solidFill>
            </a:endParaRPr>
          </a:p>
        </p:txBody>
      </p:sp>
      <p:sp>
        <p:nvSpPr>
          <p:cNvPr id="18" name="TextBox 17"/>
          <p:cNvSpPr txBox="1"/>
          <p:nvPr/>
        </p:nvSpPr>
        <p:spPr>
          <a:xfrm>
            <a:off x="7759514" y="2129562"/>
            <a:ext cx="2584282" cy="923330"/>
          </a:xfrm>
          <a:prstGeom prst="rect">
            <a:avLst/>
          </a:prstGeom>
          <a:noFill/>
        </p:spPr>
        <p:txBody>
          <a:bodyPr wrap="square" rtlCol="0">
            <a:spAutoFit/>
          </a:bodyPr>
          <a:lstStyle/>
          <a:p>
            <a:pPr defTabSz="685739"/>
            <a:r>
              <a:rPr lang="en-US" dirty="0">
                <a:solidFill>
                  <a:srgbClr val="0070C0"/>
                </a:solidFill>
                <a:latin typeface="Segoe UI" panose="020B0502040204020203" pitchFamily="34" charset="0"/>
                <a:ea typeface="Segoe UI" panose="020B0502040204020203" pitchFamily="34" charset="0"/>
                <a:cs typeface="Segoe UI" panose="020B0502040204020203" pitchFamily="34" charset="0"/>
              </a:rPr>
              <a:t>After no improvement for 10+ years by the research community…</a:t>
            </a:r>
          </a:p>
        </p:txBody>
      </p:sp>
      <p:sp>
        <p:nvSpPr>
          <p:cNvPr id="19" name="TextBox 18"/>
          <p:cNvSpPr txBox="1"/>
          <p:nvPr/>
        </p:nvSpPr>
        <p:spPr>
          <a:xfrm>
            <a:off x="7759516" y="3073112"/>
            <a:ext cx="2570397" cy="1200329"/>
          </a:xfrm>
          <a:prstGeom prst="rect">
            <a:avLst/>
          </a:prstGeom>
          <a:noFill/>
        </p:spPr>
        <p:txBody>
          <a:bodyPr wrap="square" rtlCol="0">
            <a:spAutoFit/>
          </a:bodyPr>
          <a:lstStyle/>
          <a:p>
            <a:pPr defTabSz="685739"/>
            <a:r>
              <a:rPr lang="en-US" dirty="0">
                <a:solidFill>
                  <a:srgbClr val="0070C0"/>
                </a:solidFill>
                <a:latin typeface="Segoe UI" panose="020B0502040204020203" pitchFamily="34" charset="0"/>
                <a:cs typeface="Segoe UI" panose="020B0502040204020203" pitchFamily="34" charset="0"/>
              </a:rPr>
              <a:t>…MSR reduced error from </a:t>
            </a:r>
            <a:r>
              <a:rPr lang="en-US" b="1" dirty="0">
                <a:solidFill>
                  <a:srgbClr val="EB3C00"/>
                </a:solidFill>
                <a:latin typeface="Segoe UI" panose="020B0502040204020203" pitchFamily="34" charset="0"/>
                <a:cs typeface="Segoe UI" panose="020B0502040204020203" pitchFamily="34" charset="0"/>
              </a:rPr>
              <a:t>~23% </a:t>
            </a:r>
            <a:r>
              <a:rPr lang="en-US" dirty="0">
                <a:solidFill>
                  <a:srgbClr val="0070C0"/>
                </a:solidFill>
                <a:latin typeface="Segoe UI" panose="020B0502040204020203" pitchFamily="34" charset="0"/>
                <a:cs typeface="Segoe UI" panose="020B0502040204020203" pitchFamily="34" charset="0"/>
              </a:rPr>
              <a:t>to</a:t>
            </a:r>
            <a:r>
              <a:rPr lang="en-US" dirty="0">
                <a:solidFill>
                  <a:srgbClr val="EB3C00"/>
                </a:solidFill>
                <a:latin typeface="Segoe UI" panose="020B0502040204020203" pitchFamily="34" charset="0"/>
                <a:cs typeface="Segoe UI" panose="020B0502040204020203" pitchFamily="34" charset="0"/>
              </a:rPr>
              <a:t> </a:t>
            </a:r>
            <a:r>
              <a:rPr lang="en-US" b="1" dirty="0">
                <a:solidFill>
                  <a:srgbClr val="EB3C00"/>
                </a:solidFill>
                <a:latin typeface="Segoe UI" panose="020B0502040204020203" pitchFamily="34" charset="0"/>
                <a:cs typeface="Segoe UI" panose="020B0502040204020203" pitchFamily="34" charset="0"/>
              </a:rPr>
              <a:t>&lt;15% </a:t>
            </a:r>
            <a:r>
              <a:rPr lang="en-US" dirty="0">
                <a:solidFill>
                  <a:srgbClr val="0070C0"/>
                </a:solidFill>
                <a:latin typeface="Segoe UI" panose="020B0502040204020203" pitchFamily="34" charset="0"/>
                <a:cs typeface="Segoe UI" panose="020B0502040204020203" pitchFamily="34" charset="0"/>
              </a:rPr>
              <a:t>(and under 7% for Rick Rashid’s demo)!</a:t>
            </a:r>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0453" y="1135531"/>
            <a:ext cx="5921329" cy="4535638"/>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0453" y="1135531"/>
            <a:ext cx="5921329" cy="4535638"/>
          </a:xfrm>
          <a:prstGeom prst="rect">
            <a:avLst/>
          </a:prstGeom>
        </p:spPr>
      </p:pic>
      <p:sp>
        <p:nvSpPr>
          <p:cNvPr id="27" name="Oval 26"/>
          <p:cNvSpPr/>
          <p:nvPr/>
        </p:nvSpPr>
        <p:spPr>
          <a:xfrm>
            <a:off x="4192643" y="2129562"/>
            <a:ext cx="2809383" cy="1390976"/>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a:endParaRPr lang="en-US" sz="1350">
              <a:solidFill>
                <a:prstClr val="white"/>
              </a:solidFill>
            </a:endParaRPr>
          </a:p>
        </p:txBody>
      </p:sp>
      <p:sp>
        <p:nvSpPr>
          <p:cNvPr id="5" name="Rectangle 4"/>
          <p:cNvSpPr/>
          <p:nvPr/>
        </p:nvSpPr>
        <p:spPr>
          <a:xfrm>
            <a:off x="1747708" y="1281284"/>
            <a:ext cx="8039709" cy="3347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a:endParaRPr lang="en-US" sz="1350">
              <a:solidFill>
                <a:prstClr val="white"/>
              </a:solidFill>
            </a:endParaRPr>
          </a:p>
        </p:txBody>
      </p:sp>
      <p:sp>
        <p:nvSpPr>
          <p:cNvPr id="12" name="TextBox 11"/>
          <p:cNvSpPr txBox="1"/>
          <p:nvPr/>
        </p:nvSpPr>
        <p:spPr>
          <a:xfrm>
            <a:off x="2064462" y="1177479"/>
            <a:ext cx="6447278" cy="461665"/>
          </a:xfrm>
          <a:prstGeom prst="rect">
            <a:avLst/>
          </a:prstGeom>
          <a:noFill/>
        </p:spPr>
        <p:txBody>
          <a:bodyPr wrap="none" rtlCol="0">
            <a:spAutoFit/>
          </a:bodyPr>
          <a:lstStyle/>
          <a:p>
            <a:pPr defTabSz="685739"/>
            <a:r>
              <a:rPr lang="en-US" sz="2400" b="1" i="1" dirty="0">
                <a:solidFill>
                  <a:srgbClr val="5B9BD5"/>
                </a:solidFill>
                <a:latin typeface="Segoe UI" panose="020B0502040204020203" pitchFamily="34" charset="0"/>
                <a:cs typeface="Segoe UI" panose="020B0502040204020203" pitchFamily="34" charset="0"/>
              </a:rPr>
              <a:t>NIST Evaluations of Automatic Speech Recognition</a:t>
            </a:r>
          </a:p>
        </p:txBody>
      </p:sp>
    </p:spTree>
    <p:extLst>
      <p:ext uri="{BB962C8B-B14F-4D97-AF65-F5344CB8AC3E}">
        <p14:creationId xmlns:p14="http://schemas.microsoft.com/office/powerpoint/2010/main" val="1209483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subTnLst>
                                    <p:set>
                                      <p:cBhvr override="childStyle">
                                        <p:cTn dur="1" fill="hold" display="0" masterRel="nextClick" afterEffect="1"/>
                                        <p:tgtEl>
                                          <p:spTgt spid="27"/>
                                        </p:tgtEl>
                                        <p:attrNameLst>
                                          <p:attrName>style.visibility</p:attrName>
                                        </p:attrNameLst>
                                      </p:cBhvr>
                                      <p:to>
                                        <p:strVal val="hidden"/>
                                      </p:to>
                                    </p:set>
                                  </p:sub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Unreasonable Effectiveness of Data and Deep Architectures</a:t>
            </a:r>
          </a:p>
        </p:txBody>
      </p:sp>
      <p:cxnSp>
        <p:nvCxnSpPr>
          <p:cNvPr id="5" name="Straight Arrow Connector 4"/>
          <p:cNvCxnSpPr/>
          <p:nvPr/>
        </p:nvCxnSpPr>
        <p:spPr>
          <a:xfrm flipV="1">
            <a:off x="1979612" y="1754000"/>
            <a:ext cx="0" cy="4191000"/>
          </a:xfrm>
          <a:prstGeom prst="straightConnector1">
            <a:avLst/>
          </a:prstGeom>
          <a:ln w="25400">
            <a:solidFill>
              <a:schemeClr val="tx1">
                <a:lumMod val="95000"/>
              </a:schemeClr>
            </a:solidFill>
            <a:miter lim="800000"/>
            <a:tailEnd type="triangle" w="med" len="lg"/>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1979612" y="5945000"/>
            <a:ext cx="7467600" cy="0"/>
          </a:xfrm>
          <a:prstGeom prst="straightConnector1">
            <a:avLst/>
          </a:prstGeom>
          <a:ln w="25400">
            <a:solidFill>
              <a:schemeClr val="tx1">
                <a:lumMod val="95000"/>
              </a:schemeClr>
            </a:solidFill>
            <a:miter lim="800000"/>
            <a:tailEnd type="triangle" w="med" len="lg"/>
          </a:ln>
        </p:spPr>
        <p:style>
          <a:lnRef idx="1">
            <a:schemeClr val="accent1"/>
          </a:lnRef>
          <a:fillRef idx="0">
            <a:schemeClr val="accent1"/>
          </a:fillRef>
          <a:effectRef idx="0">
            <a:schemeClr val="accent1"/>
          </a:effectRef>
          <a:fontRef idx="minor">
            <a:schemeClr val="tx1"/>
          </a:fontRef>
        </p:style>
      </p:cxnSp>
      <p:sp>
        <p:nvSpPr>
          <p:cNvPr id="18" name="Freeform 17"/>
          <p:cNvSpPr/>
          <p:nvPr/>
        </p:nvSpPr>
        <p:spPr>
          <a:xfrm>
            <a:off x="1989667" y="3151767"/>
            <a:ext cx="7228945" cy="2767834"/>
          </a:xfrm>
          <a:custGeom>
            <a:avLst/>
            <a:gdLst>
              <a:gd name="connsiteX0" fmla="*/ 0 w 6722533"/>
              <a:gd name="connsiteY0" fmla="*/ 2760133 h 2760133"/>
              <a:gd name="connsiteX1" fmla="*/ 321733 w 6722533"/>
              <a:gd name="connsiteY1" fmla="*/ 1422400 h 2760133"/>
              <a:gd name="connsiteX2" fmla="*/ 1016000 w 6722533"/>
              <a:gd name="connsiteY2" fmla="*/ 541866 h 2760133"/>
              <a:gd name="connsiteX3" fmla="*/ 2692400 w 6722533"/>
              <a:gd name="connsiteY3" fmla="*/ 169333 h 2760133"/>
              <a:gd name="connsiteX4" fmla="*/ 4521200 w 6722533"/>
              <a:gd name="connsiteY4" fmla="*/ 33866 h 2760133"/>
              <a:gd name="connsiteX5" fmla="*/ 5689600 w 6722533"/>
              <a:gd name="connsiteY5" fmla="*/ 16933 h 2760133"/>
              <a:gd name="connsiteX6" fmla="*/ 6417733 w 6722533"/>
              <a:gd name="connsiteY6" fmla="*/ 0 h 2760133"/>
              <a:gd name="connsiteX7" fmla="*/ 6722533 w 6722533"/>
              <a:gd name="connsiteY7" fmla="*/ 16933 h 276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2533" h="2760133">
                <a:moveTo>
                  <a:pt x="0" y="2760133"/>
                </a:moveTo>
                <a:cubicBezTo>
                  <a:pt x="76200" y="2276122"/>
                  <a:pt x="152400" y="1792111"/>
                  <a:pt x="321733" y="1422400"/>
                </a:cubicBezTo>
                <a:cubicBezTo>
                  <a:pt x="491066" y="1052689"/>
                  <a:pt x="620889" y="750710"/>
                  <a:pt x="1016000" y="541866"/>
                </a:cubicBezTo>
                <a:cubicBezTo>
                  <a:pt x="1411111" y="333022"/>
                  <a:pt x="2108200" y="254000"/>
                  <a:pt x="2692400" y="169333"/>
                </a:cubicBezTo>
                <a:cubicBezTo>
                  <a:pt x="3276600" y="84666"/>
                  <a:pt x="4021667" y="59266"/>
                  <a:pt x="4521200" y="33866"/>
                </a:cubicBezTo>
                <a:cubicBezTo>
                  <a:pt x="5020733" y="8466"/>
                  <a:pt x="5689600" y="16933"/>
                  <a:pt x="5689600" y="16933"/>
                </a:cubicBezTo>
                <a:lnTo>
                  <a:pt x="6417733" y="0"/>
                </a:lnTo>
                <a:cubicBezTo>
                  <a:pt x="6589888" y="0"/>
                  <a:pt x="6722533" y="16933"/>
                  <a:pt x="6722533" y="16933"/>
                </a:cubicBezTo>
              </a:path>
            </a:pathLst>
          </a:custGeom>
          <a:noFill/>
          <a:ln w="63500">
            <a:solidFill>
              <a:schemeClr val="accent1">
                <a:lumMod val="40000"/>
                <a:lumOff val="6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2006600" y="2058800"/>
            <a:ext cx="7212012" cy="3826933"/>
          </a:xfrm>
          <a:custGeom>
            <a:avLst/>
            <a:gdLst>
              <a:gd name="connsiteX0" fmla="*/ 0 w 7044267"/>
              <a:gd name="connsiteY0" fmla="*/ 3742266 h 3742266"/>
              <a:gd name="connsiteX1" fmla="*/ 626533 w 7044267"/>
              <a:gd name="connsiteY1" fmla="*/ 2387600 h 3742266"/>
              <a:gd name="connsiteX2" fmla="*/ 1591733 w 7044267"/>
              <a:gd name="connsiteY2" fmla="*/ 1439333 h 3742266"/>
              <a:gd name="connsiteX3" fmla="*/ 2810933 w 7044267"/>
              <a:gd name="connsiteY3" fmla="*/ 880533 h 3742266"/>
              <a:gd name="connsiteX4" fmla="*/ 4470400 w 7044267"/>
              <a:gd name="connsiteY4" fmla="*/ 474133 h 3742266"/>
              <a:gd name="connsiteX5" fmla="*/ 5554133 w 7044267"/>
              <a:gd name="connsiteY5" fmla="*/ 237066 h 3742266"/>
              <a:gd name="connsiteX6" fmla="*/ 6553200 w 7044267"/>
              <a:gd name="connsiteY6" fmla="*/ 67733 h 3742266"/>
              <a:gd name="connsiteX7" fmla="*/ 7044267 w 7044267"/>
              <a:gd name="connsiteY7" fmla="*/ 0 h 3742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44267" h="3742266">
                <a:moveTo>
                  <a:pt x="0" y="3742266"/>
                </a:moveTo>
                <a:cubicBezTo>
                  <a:pt x="180622" y="3256844"/>
                  <a:pt x="361244" y="2771422"/>
                  <a:pt x="626533" y="2387600"/>
                </a:cubicBezTo>
                <a:cubicBezTo>
                  <a:pt x="891822" y="2003778"/>
                  <a:pt x="1227666" y="1690511"/>
                  <a:pt x="1591733" y="1439333"/>
                </a:cubicBezTo>
                <a:cubicBezTo>
                  <a:pt x="1955800" y="1188155"/>
                  <a:pt x="2331155" y="1041400"/>
                  <a:pt x="2810933" y="880533"/>
                </a:cubicBezTo>
                <a:cubicBezTo>
                  <a:pt x="3290711" y="719666"/>
                  <a:pt x="4013200" y="581378"/>
                  <a:pt x="4470400" y="474133"/>
                </a:cubicBezTo>
                <a:cubicBezTo>
                  <a:pt x="4927600" y="366888"/>
                  <a:pt x="5207000" y="304799"/>
                  <a:pt x="5554133" y="237066"/>
                </a:cubicBezTo>
                <a:cubicBezTo>
                  <a:pt x="5901266" y="169333"/>
                  <a:pt x="6304844" y="107244"/>
                  <a:pt x="6553200" y="67733"/>
                </a:cubicBezTo>
                <a:cubicBezTo>
                  <a:pt x="6801556" y="28222"/>
                  <a:pt x="7044267" y="0"/>
                  <a:pt x="7044267" y="0"/>
                </a:cubicBezTo>
              </a:path>
            </a:pathLst>
          </a:custGeom>
          <a:noFill/>
          <a:ln w="73025">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91545" y="1600200"/>
            <a:ext cx="1981200" cy="424732"/>
          </a:xfrm>
          <a:prstGeom prst="rect">
            <a:avLst/>
          </a:prstGeom>
          <a:noFill/>
        </p:spPr>
        <p:txBody>
          <a:bodyPr wrap="square" rtlCol="0">
            <a:spAutoFit/>
          </a:bodyPr>
          <a:lstStyle/>
          <a:p>
            <a:pPr>
              <a:lnSpc>
                <a:spcPct val="90000"/>
              </a:lnSpc>
            </a:pPr>
            <a:r>
              <a:rPr lang="en-US" sz="2400"/>
              <a:t>performance</a:t>
            </a:r>
            <a:endParaRPr lang="en-US" sz="2400" dirty="0"/>
          </a:p>
        </p:txBody>
      </p:sp>
      <p:sp>
        <p:nvSpPr>
          <p:cNvPr id="24" name="TextBox 23"/>
          <p:cNvSpPr txBox="1"/>
          <p:nvPr/>
        </p:nvSpPr>
        <p:spPr>
          <a:xfrm>
            <a:off x="8456612" y="6004268"/>
            <a:ext cx="1981200" cy="433965"/>
          </a:xfrm>
          <a:prstGeom prst="rect">
            <a:avLst/>
          </a:prstGeom>
          <a:noFill/>
        </p:spPr>
        <p:txBody>
          <a:bodyPr wrap="square" rtlCol="0">
            <a:spAutoFit/>
          </a:bodyPr>
          <a:lstStyle/>
          <a:p>
            <a:pPr>
              <a:lnSpc>
                <a:spcPct val="90000"/>
              </a:lnSpc>
            </a:pPr>
            <a:r>
              <a:rPr lang="en-US" sz="2400" dirty="0"/>
              <a:t>training data</a:t>
            </a:r>
          </a:p>
        </p:txBody>
      </p:sp>
      <p:sp>
        <p:nvSpPr>
          <p:cNvPr id="25" name="TextBox 24"/>
          <p:cNvSpPr txBox="1"/>
          <p:nvPr/>
        </p:nvSpPr>
        <p:spPr>
          <a:xfrm>
            <a:off x="7466012" y="1634068"/>
            <a:ext cx="2438400" cy="424732"/>
          </a:xfrm>
          <a:prstGeom prst="rect">
            <a:avLst/>
          </a:prstGeom>
          <a:noFill/>
        </p:spPr>
        <p:txBody>
          <a:bodyPr wrap="square" rtlCol="0">
            <a:spAutoFit/>
          </a:bodyPr>
          <a:lstStyle/>
          <a:p>
            <a:pPr>
              <a:lnSpc>
                <a:spcPct val="90000"/>
              </a:lnSpc>
            </a:pPr>
            <a:r>
              <a:rPr lang="en-US" sz="2400" dirty="0"/>
              <a:t>neural networks</a:t>
            </a:r>
          </a:p>
        </p:txBody>
      </p:sp>
      <p:sp>
        <p:nvSpPr>
          <p:cNvPr id="26" name="TextBox 25"/>
          <p:cNvSpPr txBox="1"/>
          <p:nvPr/>
        </p:nvSpPr>
        <p:spPr>
          <a:xfrm>
            <a:off x="7574755" y="2658535"/>
            <a:ext cx="2634457" cy="433965"/>
          </a:xfrm>
          <a:prstGeom prst="rect">
            <a:avLst/>
          </a:prstGeom>
          <a:noFill/>
        </p:spPr>
        <p:txBody>
          <a:bodyPr wrap="square" rtlCol="0">
            <a:spAutoFit/>
          </a:bodyPr>
          <a:lstStyle/>
          <a:p>
            <a:pPr>
              <a:lnSpc>
                <a:spcPct val="90000"/>
              </a:lnSpc>
            </a:pPr>
            <a:r>
              <a:rPr lang="en-US" sz="2400" dirty="0"/>
              <a:t>traditional learners</a:t>
            </a:r>
          </a:p>
        </p:txBody>
      </p:sp>
      <p:sp>
        <p:nvSpPr>
          <p:cNvPr id="30" name="TextBox 29"/>
          <p:cNvSpPr txBox="1"/>
          <p:nvPr/>
        </p:nvSpPr>
        <p:spPr>
          <a:xfrm>
            <a:off x="91544" y="6438233"/>
            <a:ext cx="11108267" cy="369332"/>
          </a:xfrm>
          <a:prstGeom prst="rect">
            <a:avLst/>
          </a:prstGeom>
          <a:noFill/>
        </p:spPr>
        <p:txBody>
          <a:bodyPr wrap="square" rtlCol="0">
            <a:spAutoFit/>
          </a:bodyPr>
          <a:lstStyle/>
          <a:p>
            <a:r>
              <a:rPr lang="en-US" b="1" dirty="0">
                <a:hlinkClick r:id="rId2"/>
              </a:rPr>
              <a:t>Revisiting Unreasonable Effectiveness of Data in Deep Learning Era, Google</a:t>
            </a:r>
            <a:endParaRPr lang="en-US" b="1" dirty="0"/>
          </a:p>
        </p:txBody>
      </p:sp>
    </p:spTree>
    <p:extLst>
      <p:ext uri="{BB962C8B-B14F-4D97-AF65-F5344CB8AC3E}">
        <p14:creationId xmlns:p14="http://schemas.microsoft.com/office/powerpoint/2010/main" val="49357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30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30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animBg="1"/>
      <p:bldP spid="20" grpId="0" animBg="1"/>
      <p:bldP spid="23" grpId="0"/>
      <p:bldP spid="24" grpId="0"/>
      <p:bldP spid="25" grpId="0"/>
      <p:bldP spid="26" grpId="0"/>
      <p:bldP spid="3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Capacity of Neural Networks – Universal Function </a:t>
            </a:r>
            <a:r>
              <a:rPr lang="en-US" dirty="0" err="1"/>
              <a:t>Approximators</a:t>
            </a:r>
            <a:endParaRPr lang="en-US" dirty="0"/>
          </a:p>
        </p:txBody>
      </p:sp>
      <p:sp>
        <p:nvSpPr>
          <p:cNvPr id="3" name="Content Placeholder 2"/>
          <p:cNvSpPr>
            <a:spLocks noGrp="1"/>
          </p:cNvSpPr>
          <p:nvPr>
            <p:ph idx="1"/>
          </p:nvPr>
        </p:nvSpPr>
        <p:spPr>
          <a:xfrm>
            <a:off x="1522414" y="1905000"/>
            <a:ext cx="4419598" cy="4267200"/>
          </a:xfrm>
        </p:spPr>
        <p:txBody>
          <a:bodyPr>
            <a:normAutofit lnSpcReduction="10000"/>
          </a:bodyPr>
          <a:lstStyle/>
          <a:p>
            <a:pPr>
              <a:lnSpc>
                <a:spcPct val="100000"/>
              </a:lnSpc>
              <a:spcBef>
                <a:spcPts val="0"/>
              </a:spcBef>
              <a:buSzTx/>
            </a:pPr>
            <a:r>
              <a:rPr lang="en-US" dirty="0"/>
              <a:t>Even with a single hidden unit, a neural network can approximate any continuous function arbitrarily well.</a:t>
            </a:r>
          </a:p>
          <a:p>
            <a:pPr>
              <a:lnSpc>
                <a:spcPct val="100000"/>
              </a:lnSpc>
              <a:spcBef>
                <a:spcPts val="0"/>
              </a:spcBef>
              <a:buSzTx/>
            </a:pPr>
            <a:r>
              <a:rPr lang="en-US" dirty="0"/>
              <a:t>Universal approximation theorem (</a:t>
            </a:r>
            <a:r>
              <a:rPr lang="en-US" dirty="0" err="1"/>
              <a:t>Hornik</a:t>
            </a:r>
            <a:r>
              <a:rPr lang="en-US" dirty="0"/>
              <a:t>, 1991)</a:t>
            </a:r>
          </a:p>
          <a:p>
            <a:pPr>
              <a:lnSpc>
                <a:spcPct val="100000"/>
              </a:lnSpc>
              <a:spcBef>
                <a:spcPts val="0"/>
              </a:spcBef>
              <a:buSzTx/>
            </a:pPr>
            <a:r>
              <a:rPr lang="en-US" dirty="0"/>
              <a:t>Radford Neal (1996) shows that such a network converges to a Gaussian process prior over functions. </a:t>
            </a:r>
          </a:p>
          <a:p>
            <a:pPr>
              <a:lnSpc>
                <a:spcPct val="100000"/>
              </a:lnSpc>
              <a:spcBef>
                <a:spcPts val="0"/>
              </a:spcBef>
              <a:buSzTx/>
            </a:pPr>
            <a:r>
              <a:rPr lang="en-US" dirty="0"/>
              <a:t>So what? Is there an actual learning algorithm?</a:t>
            </a:r>
          </a:p>
        </p:txBody>
      </p:sp>
      <p:pic>
        <p:nvPicPr>
          <p:cNvPr id="4" name="Picture 3"/>
          <p:cNvPicPr>
            <a:picLocks noChangeAspect="1"/>
          </p:cNvPicPr>
          <p:nvPr/>
        </p:nvPicPr>
        <p:blipFill>
          <a:blip r:embed="rId2"/>
          <a:stretch>
            <a:fillRect/>
          </a:stretch>
        </p:blipFill>
        <p:spPr>
          <a:xfrm>
            <a:off x="6295892" y="1657058"/>
            <a:ext cx="4089662" cy="2426283"/>
          </a:xfrm>
          <a:prstGeom prst="rect">
            <a:avLst/>
          </a:prstGeom>
        </p:spPr>
      </p:pic>
      <p:pic>
        <p:nvPicPr>
          <p:cNvPr id="5" name="Picture 4"/>
          <p:cNvPicPr>
            <a:picLocks noChangeAspect="1"/>
          </p:cNvPicPr>
          <p:nvPr/>
        </p:nvPicPr>
        <p:blipFill>
          <a:blip r:embed="rId3"/>
          <a:stretch>
            <a:fillRect/>
          </a:stretch>
        </p:blipFill>
        <p:spPr>
          <a:xfrm>
            <a:off x="6295892" y="4267200"/>
            <a:ext cx="5437315" cy="2472266"/>
          </a:xfrm>
          <a:prstGeom prst="rect">
            <a:avLst/>
          </a:prstGeom>
        </p:spPr>
      </p:pic>
      <p:sp>
        <p:nvSpPr>
          <p:cNvPr id="6" name="TextBox 5"/>
          <p:cNvSpPr txBox="1"/>
          <p:nvPr/>
        </p:nvSpPr>
        <p:spPr>
          <a:xfrm>
            <a:off x="6295892" y="3791723"/>
            <a:ext cx="1600200" cy="291618"/>
          </a:xfrm>
          <a:prstGeom prst="rect">
            <a:avLst/>
          </a:prstGeom>
          <a:noFill/>
        </p:spPr>
        <p:txBody>
          <a:bodyPr wrap="square" rtlCol="0">
            <a:spAutoFit/>
          </a:bodyPr>
          <a:lstStyle/>
          <a:p>
            <a:pPr>
              <a:lnSpc>
                <a:spcPct val="90000"/>
              </a:lnSpc>
            </a:pPr>
            <a:r>
              <a:rPr lang="en-US" sz="1400" dirty="0">
                <a:solidFill>
                  <a:schemeClr val="bg1"/>
                </a:solidFill>
              </a:rPr>
              <a:t>Pascal </a:t>
            </a:r>
            <a:r>
              <a:rPr lang="en-US" sz="1400" dirty="0" err="1">
                <a:solidFill>
                  <a:schemeClr val="bg1"/>
                </a:solidFill>
              </a:rPr>
              <a:t>Vicent</a:t>
            </a:r>
            <a:endParaRPr lang="en-US" sz="1400" dirty="0">
              <a:solidFill>
                <a:schemeClr val="bg1"/>
              </a:solidFill>
            </a:endParaRPr>
          </a:p>
        </p:txBody>
      </p:sp>
    </p:spTree>
    <p:extLst>
      <p:ext uri="{BB962C8B-B14F-4D97-AF65-F5344CB8AC3E}">
        <p14:creationId xmlns:p14="http://schemas.microsoft.com/office/powerpoint/2010/main" val="438271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Agenda</a:t>
            </a:r>
          </a:p>
        </p:txBody>
      </p:sp>
      <p:sp>
        <p:nvSpPr>
          <p:cNvPr id="14" name="Content Placeholder 13"/>
          <p:cNvSpPr>
            <a:spLocks noGrp="1"/>
          </p:cNvSpPr>
          <p:nvPr>
            <p:ph idx="1"/>
          </p:nvPr>
        </p:nvSpPr>
        <p:spPr/>
        <p:txBody>
          <a:bodyPr/>
          <a:lstStyle/>
          <a:p>
            <a:r>
              <a:rPr lang="en-US" dirty="0"/>
              <a:t>AI, Representation Learning, and Deep Learning</a:t>
            </a:r>
          </a:p>
          <a:p>
            <a:r>
              <a:rPr lang="en-US" dirty="0"/>
              <a:t>Microsoft Cognitive Toolkit</a:t>
            </a:r>
          </a:p>
          <a:p>
            <a:r>
              <a:rPr lang="en-US" dirty="0"/>
              <a:t>Microsoft AI Portfolio</a:t>
            </a:r>
          </a:p>
        </p:txBody>
      </p:sp>
    </p:spTree>
    <p:extLst>
      <p:ext uri="{BB962C8B-B14F-4D97-AF65-F5344CB8AC3E}">
        <p14:creationId xmlns:p14="http://schemas.microsoft.com/office/powerpoint/2010/main" val="212853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2208212" y="609600"/>
            <a:ext cx="7772400" cy="609600"/>
          </a:xfrm>
        </p:spPr>
        <p:txBody>
          <a:bodyPr>
            <a:normAutofit fontScale="90000"/>
          </a:bodyPr>
          <a:lstStyle/>
          <a:p>
            <a:pPr eaLnBrk="1" hangingPunct="1"/>
            <a:r>
              <a:rPr lang="en-US" altLang="en-US" dirty="0">
                <a:solidFill>
                  <a:srgbClr val="33CC33"/>
                </a:solidFill>
              </a:rPr>
              <a:t>Forward-propagating local input signals</a:t>
            </a:r>
          </a:p>
        </p:txBody>
      </p:sp>
      <p:sp>
        <p:nvSpPr>
          <p:cNvPr id="39939" name="Rectangle 3"/>
          <p:cNvSpPr>
            <a:spLocks noGrp="1" noChangeArrowheads="1"/>
          </p:cNvSpPr>
          <p:nvPr>
            <p:ph type="body" idx="1"/>
          </p:nvPr>
        </p:nvSpPr>
        <p:spPr>
          <a:xfrm>
            <a:off x="2132012" y="5257801"/>
            <a:ext cx="7924800" cy="790575"/>
          </a:xfrm>
        </p:spPr>
        <p:txBody>
          <a:bodyPr/>
          <a:lstStyle/>
          <a:p>
            <a:pPr eaLnBrk="1" hangingPunct="1">
              <a:spcBef>
                <a:spcPct val="70000"/>
              </a:spcBef>
            </a:pPr>
            <a:r>
              <a:rPr lang="en-US" altLang="en-US"/>
              <a:t>Forward propagation gives all the </a:t>
            </a:r>
            <a:r>
              <a:rPr lang="en-US" altLang="en-US" i="1">
                <a:latin typeface="Times New Roman" panose="02020603050405020304" pitchFamily="18" charset="0"/>
              </a:rPr>
              <a:t>a</a:t>
            </a:r>
            <a:r>
              <a:rPr lang="en-US" altLang="en-US"/>
              <a:t>’s and </a:t>
            </a:r>
            <a:r>
              <a:rPr lang="en-US" altLang="en-US" i="1">
                <a:latin typeface="Times New Roman" panose="02020603050405020304" pitchFamily="18" charset="0"/>
              </a:rPr>
              <a:t>z</a:t>
            </a:r>
            <a:r>
              <a:rPr lang="en-US" altLang="en-US"/>
              <a:t>’s</a:t>
            </a:r>
          </a:p>
        </p:txBody>
      </p:sp>
      <p:pic>
        <p:nvPicPr>
          <p:cNvPr id="39940" name="Picture 25"/>
          <p:cNvPicPr>
            <a:picLocks noChangeAspect="1" noChangeArrowheads="1"/>
          </p:cNvPicPr>
          <p:nvPr/>
        </p:nvPicPr>
        <p:blipFill>
          <a:blip r:embed="rId3" cstate="print">
            <a:extLst>
              <a:ext uri="{28A0092B-C50C-407E-A947-70E740481C1C}">
                <a14:useLocalDpi xmlns:a14="http://schemas.microsoft.com/office/drawing/2010/main" val="0"/>
              </a:ext>
            </a:extLst>
          </a:blip>
          <a:srcRect t="4570"/>
          <a:stretch>
            <a:fillRect/>
          </a:stretch>
        </p:blipFill>
        <p:spPr bwMode="auto">
          <a:xfrm>
            <a:off x="3351212" y="1905000"/>
            <a:ext cx="5530850" cy="318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36"/>
          <p:cNvGrpSpPr>
            <a:grpSpLocks/>
          </p:cNvGrpSpPr>
          <p:nvPr/>
        </p:nvGrpSpPr>
        <p:grpSpPr bwMode="auto">
          <a:xfrm>
            <a:off x="4570412" y="3124201"/>
            <a:ext cx="533400" cy="790575"/>
            <a:chOff x="1920" y="1968"/>
            <a:chExt cx="336" cy="498"/>
          </a:xfrm>
        </p:grpSpPr>
        <p:sp>
          <p:nvSpPr>
            <p:cNvPr id="39954" name="Line 26"/>
            <p:cNvSpPr>
              <a:spLocks noChangeShapeType="1"/>
            </p:cNvSpPr>
            <p:nvPr/>
          </p:nvSpPr>
          <p:spPr bwMode="auto">
            <a:xfrm>
              <a:off x="1920" y="1968"/>
              <a:ext cx="336" cy="192"/>
            </a:xfrm>
            <a:prstGeom prst="line">
              <a:avLst/>
            </a:prstGeom>
            <a:noFill/>
            <a:ln w="57150">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39955" name="Line 27"/>
            <p:cNvSpPr>
              <a:spLocks noChangeShapeType="1"/>
            </p:cNvSpPr>
            <p:nvPr/>
          </p:nvSpPr>
          <p:spPr bwMode="auto">
            <a:xfrm flipV="1">
              <a:off x="1968" y="2274"/>
              <a:ext cx="288" cy="192"/>
            </a:xfrm>
            <a:prstGeom prst="line">
              <a:avLst/>
            </a:prstGeom>
            <a:noFill/>
            <a:ln w="57150">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grpSp>
        <p:nvGrpSpPr>
          <p:cNvPr id="3" name="Group 37"/>
          <p:cNvGrpSpPr>
            <a:grpSpLocks/>
          </p:cNvGrpSpPr>
          <p:nvPr/>
        </p:nvGrpSpPr>
        <p:grpSpPr bwMode="auto">
          <a:xfrm>
            <a:off x="5256212" y="2438401"/>
            <a:ext cx="914400" cy="695325"/>
            <a:chOff x="2352" y="1536"/>
            <a:chExt cx="576" cy="438"/>
          </a:xfrm>
        </p:grpSpPr>
        <p:sp>
          <p:nvSpPr>
            <p:cNvPr id="39952" name="Line 28"/>
            <p:cNvSpPr>
              <a:spLocks noChangeShapeType="1"/>
            </p:cNvSpPr>
            <p:nvPr/>
          </p:nvSpPr>
          <p:spPr bwMode="auto">
            <a:xfrm flipV="1">
              <a:off x="2640" y="1710"/>
              <a:ext cx="288" cy="264"/>
            </a:xfrm>
            <a:prstGeom prst="line">
              <a:avLst/>
            </a:prstGeom>
            <a:noFill/>
            <a:ln w="57150">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39953" name="Line 29"/>
            <p:cNvSpPr>
              <a:spLocks noChangeShapeType="1"/>
            </p:cNvSpPr>
            <p:nvPr/>
          </p:nvSpPr>
          <p:spPr bwMode="auto">
            <a:xfrm flipV="1">
              <a:off x="2352" y="1536"/>
              <a:ext cx="480" cy="96"/>
            </a:xfrm>
            <a:prstGeom prst="line">
              <a:avLst/>
            </a:prstGeom>
            <a:noFill/>
            <a:ln w="57150">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grpSp>
        <p:nvGrpSpPr>
          <p:cNvPr id="4" name="Group 38"/>
          <p:cNvGrpSpPr>
            <a:grpSpLocks/>
          </p:cNvGrpSpPr>
          <p:nvPr/>
        </p:nvGrpSpPr>
        <p:grpSpPr bwMode="auto">
          <a:xfrm>
            <a:off x="5408612" y="3848100"/>
            <a:ext cx="990600" cy="800100"/>
            <a:chOff x="2448" y="2424"/>
            <a:chExt cx="624" cy="504"/>
          </a:xfrm>
        </p:grpSpPr>
        <p:sp>
          <p:nvSpPr>
            <p:cNvPr id="39950" name="Line 30"/>
            <p:cNvSpPr>
              <a:spLocks noChangeShapeType="1"/>
            </p:cNvSpPr>
            <p:nvPr/>
          </p:nvSpPr>
          <p:spPr bwMode="auto">
            <a:xfrm>
              <a:off x="2832" y="2424"/>
              <a:ext cx="240" cy="240"/>
            </a:xfrm>
            <a:prstGeom prst="line">
              <a:avLst/>
            </a:prstGeom>
            <a:noFill/>
            <a:ln w="57150">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39951" name="Line 31"/>
            <p:cNvSpPr>
              <a:spLocks noChangeShapeType="1"/>
            </p:cNvSpPr>
            <p:nvPr/>
          </p:nvSpPr>
          <p:spPr bwMode="auto">
            <a:xfrm>
              <a:off x="2448" y="2832"/>
              <a:ext cx="432" cy="96"/>
            </a:xfrm>
            <a:prstGeom prst="line">
              <a:avLst/>
            </a:prstGeom>
            <a:noFill/>
            <a:ln w="57150">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grpSp>
        <p:nvGrpSpPr>
          <p:cNvPr id="5" name="Group 40"/>
          <p:cNvGrpSpPr>
            <a:grpSpLocks/>
          </p:cNvGrpSpPr>
          <p:nvPr/>
        </p:nvGrpSpPr>
        <p:grpSpPr bwMode="auto">
          <a:xfrm>
            <a:off x="6884987" y="2428876"/>
            <a:ext cx="533400" cy="1343025"/>
            <a:chOff x="3378" y="1530"/>
            <a:chExt cx="336" cy="846"/>
          </a:xfrm>
        </p:grpSpPr>
        <p:sp>
          <p:nvSpPr>
            <p:cNvPr id="39948" name="Line 32"/>
            <p:cNvSpPr>
              <a:spLocks noChangeShapeType="1"/>
            </p:cNvSpPr>
            <p:nvPr/>
          </p:nvSpPr>
          <p:spPr bwMode="auto">
            <a:xfrm>
              <a:off x="3378" y="1530"/>
              <a:ext cx="336" cy="144"/>
            </a:xfrm>
            <a:prstGeom prst="line">
              <a:avLst/>
            </a:prstGeom>
            <a:noFill/>
            <a:ln w="57150">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39949" name="Line 34"/>
            <p:cNvSpPr>
              <a:spLocks noChangeShapeType="1"/>
            </p:cNvSpPr>
            <p:nvPr/>
          </p:nvSpPr>
          <p:spPr bwMode="auto">
            <a:xfrm flipV="1">
              <a:off x="3408" y="2016"/>
              <a:ext cx="240" cy="360"/>
            </a:xfrm>
            <a:prstGeom prst="line">
              <a:avLst/>
            </a:prstGeom>
            <a:noFill/>
            <a:ln w="57150">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grpSp>
        <p:nvGrpSpPr>
          <p:cNvPr id="6" name="Group 39"/>
          <p:cNvGrpSpPr>
            <a:grpSpLocks/>
          </p:cNvGrpSpPr>
          <p:nvPr/>
        </p:nvGrpSpPr>
        <p:grpSpPr bwMode="auto">
          <a:xfrm>
            <a:off x="6551613" y="4038601"/>
            <a:ext cx="866775" cy="581025"/>
            <a:chOff x="3168" y="2544"/>
            <a:chExt cx="546" cy="366"/>
          </a:xfrm>
        </p:grpSpPr>
        <p:sp>
          <p:nvSpPr>
            <p:cNvPr id="39946" name="Line 33"/>
            <p:cNvSpPr>
              <a:spLocks noChangeShapeType="1"/>
            </p:cNvSpPr>
            <p:nvPr/>
          </p:nvSpPr>
          <p:spPr bwMode="auto">
            <a:xfrm flipV="1">
              <a:off x="3378" y="2766"/>
              <a:ext cx="336" cy="144"/>
            </a:xfrm>
            <a:prstGeom prst="line">
              <a:avLst/>
            </a:prstGeom>
            <a:noFill/>
            <a:ln w="57150">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39947" name="Line 35"/>
            <p:cNvSpPr>
              <a:spLocks noChangeShapeType="1"/>
            </p:cNvSpPr>
            <p:nvPr/>
          </p:nvSpPr>
          <p:spPr bwMode="auto">
            <a:xfrm flipV="1">
              <a:off x="3168" y="2544"/>
              <a:ext cx="480" cy="0"/>
            </a:xfrm>
            <a:prstGeom prst="line">
              <a:avLst/>
            </a:prstGeom>
            <a:noFill/>
            <a:ln w="57150">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spTree>
    <p:extLst>
      <p:ext uri="{BB962C8B-B14F-4D97-AF65-F5344CB8AC3E}">
        <p14:creationId xmlns:p14="http://schemas.microsoft.com/office/powerpoint/2010/main" val="1728421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par>
                          <p:cTn id="8" fill="hold" nodeType="afterGroup">
                            <p:stCondLst>
                              <p:cond delay="10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1000"/>
                                        <p:tgtEl>
                                          <p:spTgt spid="3"/>
                                        </p:tgtEl>
                                      </p:cBhvr>
                                    </p:animEffect>
                                  </p:childTnLst>
                                </p:cTn>
                              </p:par>
                            </p:childTnLst>
                          </p:cTn>
                        </p:par>
                        <p:par>
                          <p:cTn id="12" fill="hold" nodeType="afterGroup">
                            <p:stCondLst>
                              <p:cond delay="2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1000"/>
                                        <p:tgtEl>
                                          <p:spTgt spid="4"/>
                                        </p:tgtEl>
                                      </p:cBhvr>
                                    </p:animEffect>
                                  </p:childTnLst>
                                </p:cTn>
                              </p:par>
                            </p:childTnLst>
                          </p:cTn>
                        </p:par>
                        <p:par>
                          <p:cTn id="16" fill="hold" nodeType="afterGroup">
                            <p:stCondLst>
                              <p:cond delay="3000"/>
                            </p:stCondLst>
                            <p:childTnLst>
                              <p:par>
                                <p:cTn id="17" presetID="22" presetClass="entr" presetSubtype="8"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1000"/>
                                        <p:tgtEl>
                                          <p:spTgt spid="6"/>
                                        </p:tgtEl>
                                      </p:cBhvr>
                                    </p:animEffect>
                                  </p:childTnLst>
                                </p:cTn>
                              </p:par>
                            </p:childTnLst>
                          </p:cTn>
                        </p:par>
                        <p:par>
                          <p:cTn id="20" fill="hold" nodeType="afterGroup">
                            <p:stCondLst>
                              <p:cond delay="4000"/>
                            </p:stCondLst>
                            <p:childTnLst>
                              <p:par>
                                <p:cTn id="21" presetID="22" presetClass="entr" presetSubtype="8"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2208212" y="609600"/>
            <a:ext cx="7772400" cy="609600"/>
          </a:xfrm>
        </p:spPr>
        <p:txBody>
          <a:bodyPr>
            <a:normAutofit fontScale="90000"/>
          </a:bodyPr>
          <a:lstStyle/>
          <a:p>
            <a:pPr eaLnBrk="1" hangingPunct="1"/>
            <a:r>
              <a:rPr lang="en-US" altLang="en-US">
                <a:solidFill>
                  <a:srgbClr val="FF0000"/>
                </a:solidFill>
              </a:rPr>
              <a:t>Back-propagating local error signals</a:t>
            </a:r>
          </a:p>
        </p:txBody>
      </p:sp>
      <p:sp>
        <p:nvSpPr>
          <p:cNvPr id="41987" name="Rectangle 3"/>
          <p:cNvSpPr>
            <a:spLocks noGrp="1" noChangeArrowheads="1"/>
          </p:cNvSpPr>
          <p:nvPr>
            <p:ph type="body" idx="1"/>
          </p:nvPr>
        </p:nvSpPr>
        <p:spPr>
          <a:xfrm>
            <a:off x="2132012" y="5257801"/>
            <a:ext cx="7924800" cy="790575"/>
          </a:xfrm>
        </p:spPr>
        <p:txBody>
          <a:bodyPr/>
          <a:lstStyle/>
          <a:p>
            <a:pPr eaLnBrk="1" hangingPunct="1">
              <a:spcBef>
                <a:spcPct val="70000"/>
              </a:spcBef>
            </a:pPr>
            <a:r>
              <a:rPr lang="en-US" altLang="en-US"/>
              <a:t>Back-propagation gives all the </a:t>
            </a:r>
            <a:r>
              <a:rPr lang="en-US" altLang="en-US" i="1">
                <a:latin typeface="Symbol" panose="05050102010706020507" pitchFamily="18" charset="2"/>
              </a:rPr>
              <a:t>d </a:t>
            </a:r>
            <a:r>
              <a:rPr lang="en-US" altLang="en-US"/>
              <a:t>’s</a:t>
            </a:r>
          </a:p>
        </p:txBody>
      </p:sp>
      <p:pic>
        <p:nvPicPr>
          <p:cNvPr id="4198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t="4570"/>
          <a:stretch>
            <a:fillRect/>
          </a:stretch>
        </p:blipFill>
        <p:spPr bwMode="auto">
          <a:xfrm>
            <a:off x="3351212" y="1905000"/>
            <a:ext cx="5530850" cy="318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29"/>
          <p:cNvGrpSpPr>
            <a:grpSpLocks/>
          </p:cNvGrpSpPr>
          <p:nvPr/>
        </p:nvGrpSpPr>
        <p:grpSpPr bwMode="auto">
          <a:xfrm>
            <a:off x="4570412" y="2514600"/>
            <a:ext cx="914400" cy="914400"/>
            <a:chOff x="1920" y="1584"/>
            <a:chExt cx="576" cy="576"/>
          </a:xfrm>
        </p:grpSpPr>
        <p:sp>
          <p:nvSpPr>
            <p:cNvPr id="42006" name="Line 6"/>
            <p:cNvSpPr>
              <a:spLocks noChangeShapeType="1"/>
            </p:cNvSpPr>
            <p:nvPr/>
          </p:nvSpPr>
          <p:spPr bwMode="auto">
            <a:xfrm>
              <a:off x="1920" y="1968"/>
              <a:ext cx="336" cy="192"/>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42007" name="Line 10"/>
            <p:cNvSpPr>
              <a:spLocks noChangeShapeType="1"/>
            </p:cNvSpPr>
            <p:nvPr/>
          </p:nvSpPr>
          <p:spPr bwMode="auto">
            <a:xfrm flipV="1">
              <a:off x="2016" y="1584"/>
              <a:ext cx="480" cy="96"/>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grpSp>
        <p:nvGrpSpPr>
          <p:cNvPr id="3" name="Group 28"/>
          <p:cNvGrpSpPr>
            <a:grpSpLocks/>
          </p:cNvGrpSpPr>
          <p:nvPr/>
        </p:nvGrpSpPr>
        <p:grpSpPr bwMode="auto">
          <a:xfrm>
            <a:off x="5637212" y="2819400"/>
            <a:ext cx="533400" cy="1219200"/>
            <a:chOff x="2592" y="1776"/>
            <a:chExt cx="336" cy="768"/>
          </a:xfrm>
        </p:grpSpPr>
        <p:sp>
          <p:nvSpPr>
            <p:cNvPr id="42004" name="Line 9"/>
            <p:cNvSpPr>
              <a:spLocks noChangeShapeType="1"/>
            </p:cNvSpPr>
            <p:nvPr/>
          </p:nvSpPr>
          <p:spPr bwMode="auto">
            <a:xfrm flipV="1">
              <a:off x="2592" y="1776"/>
              <a:ext cx="288" cy="264"/>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42005" name="Line 12"/>
            <p:cNvSpPr>
              <a:spLocks noChangeShapeType="1"/>
            </p:cNvSpPr>
            <p:nvPr/>
          </p:nvSpPr>
          <p:spPr bwMode="auto">
            <a:xfrm>
              <a:off x="2688" y="2304"/>
              <a:ext cx="240" cy="240"/>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sp>
        <p:nvSpPr>
          <p:cNvPr id="43023" name="Line 15"/>
          <p:cNvSpPr>
            <a:spLocks noChangeShapeType="1"/>
          </p:cNvSpPr>
          <p:nvPr/>
        </p:nvSpPr>
        <p:spPr bwMode="auto">
          <a:xfrm>
            <a:off x="6884987" y="2428875"/>
            <a:ext cx="533400" cy="228600"/>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nvGrpSpPr>
          <p:cNvPr id="4" name="Group 27"/>
          <p:cNvGrpSpPr>
            <a:grpSpLocks/>
          </p:cNvGrpSpPr>
          <p:nvPr/>
        </p:nvGrpSpPr>
        <p:grpSpPr bwMode="auto">
          <a:xfrm>
            <a:off x="6627813" y="3686175"/>
            <a:ext cx="790575" cy="933450"/>
            <a:chOff x="3216" y="2322"/>
            <a:chExt cx="498" cy="588"/>
          </a:xfrm>
        </p:grpSpPr>
        <p:sp>
          <p:nvSpPr>
            <p:cNvPr id="42002" name="Line 16"/>
            <p:cNvSpPr>
              <a:spLocks noChangeShapeType="1"/>
            </p:cNvSpPr>
            <p:nvPr/>
          </p:nvSpPr>
          <p:spPr bwMode="auto">
            <a:xfrm flipV="1">
              <a:off x="3216" y="2322"/>
              <a:ext cx="240" cy="360"/>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42003" name="Line 18"/>
            <p:cNvSpPr>
              <a:spLocks noChangeShapeType="1"/>
            </p:cNvSpPr>
            <p:nvPr/>
          </p:nvSpPr>
          <p:spPr bwMode="auto">
            <a:xfrm flipV="1">
              <a:off x="3378" y="2766"/>
              <a:ext cx="336" cy="144"/>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grpSp>
        <p:nvGrpSpPr>
          <p:cNvPr id="5" name="Group 30"/>
          <p:cNvGrpSpPr>
            <a:grpSpLocks/>
          </p:cNvGrpSpPr>
          <p:nvPr/>
        </p:nvGrpSpPr>
        <p:grpSpPr bwMode="auto">
          <a:xfrm>
            <a:off x="4646612" y="3609976"/>
            <a:ext cx="914400" cy="885825"/>
            <a:chOff x="1968" y="2274"/>
            <a:chExt cx="576" cy="558"/>
          </a:xfrm>
        </p:grpSpPr>
        <p:sp>
          <p:nvSpPr>
            <p:cNvPr id="41999" name="Line 7"/>
            <p:cNvSpPr>
              <a:spLocks noChangeShapeType="1"/>
            </p:cNvSpPr>
            <p:nvPr/>
          </p:nvSpPr>
          <p:spPr bwMode="auto">
            <a:xfrm flipV="1">
              <a:off x="1968" y="2274"/>
              <a:ext cx="288" cy="192"/>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42000" name="Line 13"/>
            <p:cNvSpPr>
              <a:spLocks noChangeShapeType="1"/>
            </p:cNvSpPr>
            <p:nvPr/>
          </p:nvSpPr>
          <p:spPr bwMode="auto">
            <a:xfrm>
              <a:off x="2064" y="2736"/>
              <a:ext cx="432" cy="96"/>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42001" name="Line 19"/>
            <p:cNvSpPr>
              <a:spLocks noChangeShapeType="1"/>
            </p:cNvSpPr>
            <p:nvPr/>
          </p:nvSpPr>
          <p:spPr bwMode="auto">
            <a:xfrm flipV="1">
              <a:off x="2064" y="2544"/>
              <a:ext cx="480" cy="0"/>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sp>
        <p:nvSpPr>
          <p:cNvPr id="41994" name="Text Box 23"/>
          <p:cNvSpPr txBox="1">
            <a:spLocks noChangeArrowheads="1"/>
          </p:cNvSpPr>
          <p:nvPr/>
        </p:nvSpPr>
        <p:spPr bwMode="auto">
          <a:xfrm>
            <a:off x="8739188" y="2552701"/>
            <a:ext cx="4032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Unicode MS" panose="020B0604020202020204" pitchFamily="34" charset="-128"/>
                <a:ea typeface="ＭＳ Ｐゴシック" charset="-128"/>
              </a:defRPr>
            </a:lvl1pPr>
            <a:lvl2pPr marL="37931725" indent="-37474525" eaLnBrk="0" hangingPunct="0">
              <a:defRPr sz="2400" b="1">
                <a:solidFill>
                  <a:schemeClr val="tx1"/>
                </a:solidFill>
                <a:latin typeface="Arial Unicode MS" panose="020B0604020202020204" pitchFamily="34" charset="-128"/>
                <a:ea typeface="ＭＳ Ｐゴシック" charset="-128"/>
              </a:defRPr>
            </a:lvl2pPr>
            <a:lvl3pPr eaLnBrk="0" hangingPunct="0">
              <a:defRPr sz="2400" b="1">
                <a:solidFill>
                  <a:schemeClr val="tx1"/>
                </a:solidFill>
                <a:latin typeface="Arial Unicode MS" panose="020B0604020202020204" pitchFamily="34" charset="-128"/>
                <a:ea typeface="ＭＳ Ｐゴシック" charset="-128"/>
              </a:defRPr>
            </a:lvl3pPr>
            <a:lvl4pPr eaLnBrk="0" hangingPunct="0">
              <a:defRPr sz="2400" b="1">
                <a:solidFill>
                  <a:schemeClr val="tx1"/>
                </a:solidFill>
                <a:latin typeface="Arial Unicode MS" panose="020B0604020202020204" pitchFamily="34" charset="-128"/>
                <a:ea typeface="ＭＳ Ｐゴシック" charset="-128"/>
              </a:defRPr>
            </a:lvl4pPr>
            <a:lvl5pPr eaLnBrk="0" hangingPunct="0">
              <a:defRPr sz="2400" b="1">
                <a:solidFill>
                  <a:schemeClr val="tx1"/>
                </a:solidFill>
                <a:latin typeface="Arial Unicode MS" panose="020B0604020202020204" pitchFamily="34" charset="-128"/>
                <a:ea typeface="ＭＳ Ｐゴシック" charset="-128"/>
              </a:defRPr>
            </a:lvl5pPr>
            <a:lvl6pPr marL="4572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6pPr>
            <a:lvl7pPr marL="9144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7pPr>
            <a:lvl8pPr marL="13716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8pPr>
            <a:lvl9pPr marL="18288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9pPr>
          </a:lstStyle>
          <a:p>
            <a:pPr eaLnBrk="1" fontAlgn="base" hangingPunct="1">
              <a:spcBef>
                <a:spcPct val="0"/>
              </a:spcBef>
              <a:spcAft>
                <a:spcPct val="0"/>
              </a:spcAft>
            </a:pPr>
            <a:r>
              <a:rPr lang="en-US" altLang="en-US" sz="2800" b="0" i="1">
                <a:solidFill>
                  <a:srgbClr val="000000"/>
                </a:solidFill>
                <a:latin typeface="Times New Roman" panose="02020603050405020304" pitchFamily="18" charset="0"/>
              </a:rPr>
              <a:t>t</a:t>
            </a:r>
            <a:r>
              <a:rPr lang="en-US" altLang="en-US" sz="2800" b="0" baseline="-25000">
                <a:solidFill>
                  <a:srgbClr val="000000"/>
                </a:solidFill>
                <a:latin typeface="Times New Roman" panose="02020603050405020304" pitchFamily="18" charset="0"/>
              </a:rPr>
              <a:t>2</a:t>
            </a:r>
          </a:p>
        </p:txBody>
      </p:sp>
      <p:sp>
        <p:nvSpPr>
          <p:cNvPr id="41995" name="Text Box 24"/>
          <p:cNvSpPr txBox="1">
            <a:spLocks noChangeArrowheads="1"/>
          </p:cNvSpPr>
          <p:nvPr/>
        </p:nvSpPr>
        <p:spPr bwMode="auto">
          <a:xfrm>
            <a:off x="8732838" y="3852863"/>
            <a:ext cx="4032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Unicode MS" panose="020B0604020202020204" pitchFamily="34" charset="-128"/>
                <a:ea typeface="ＭＳ Ｐゴシック" charset="-128"/>
              </a:defRPr>
            </a:lvl1pPr>
            <a:lvl2pPr marL="37931725" indent="-37474525" eaLnBrk="0" hangingPunct="0">
              <a:defRPr sz="2400" b="1">
                <a:solidFill>
                  <a:schemeClr val="tx1"/>
                </a:solidFill>
                <a:latin typeface="Arial Unicode MS" panose="020B0604020202020204" pitchFamily="34" charset="-128"/>
                <a:ea typeface="ＭＳ Ｐゴシック" charset="-128"/>
              </a:defRPr>
            </a:lvl2pPr>
            <a:lvl3pPr eaLnBrk="0" hangingPunct="0">
              <a:defRPr sz="2400" b="1">
                <a:solidFill>
                  <a:schemeClr val="tx1"/>
                </a:solidFill>
                <a:latin typeface="Arial Unicode MS" panose="020B0604020202020204" pitchFamily="34" charset="-128"/>
                <a:ea typeface="ＭＳ Ｐゴシック" charset="-128"/>
              </a:defRPr>
            </a:lvl3pPr>
            <a:lvl4pPr eaLnBrk="0" hangingPunct="0">
              <a:defRPr sz="2400" b="1">
                <a:solidFill>
                  <a:schemeClr val="tx1"/>
                </a:solidFill>
                <a:latin typeface="Arial Unicode MS" panose="020B0604020202020204" pitchFamily="34" charset="-128"/>
                <a:ea typeface="ＭＳ Ｐゴシック" charset="-128"/>
              </a:defRPr>
            </a:lvl4pPr>
            <a:lvl5pPr eaLnBrk="0" hangingPunct="0">
              <a:defRPr sz="2400" b="1">
                <a:solidFill>
                  <a:schemeClr val="tx1"/>
                </a:solidFill>
                <a:latin typeface="Arial Unicode MS" panose="020B0604020202020204" pitchFamily="34" charset="-128"/>
                <a:ea typeface="ＭＳ Ｐゴシック" charset="-128"/>
              </a:defRPr>
            </a:lvl5pPr>
            <a:lvl6pPr marL="4572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6pPr>
            <a:lvl7pPr marL="9144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7pPr>
            <a:lvl8pPr marL="13716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8pPr>
            <a:lvl9pPr marL="18288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9pPr>
          </a:lstStyle>
          <a:p>
            <a:pPr eaLnBrk="1" fontAlgn="base" hangingPunct="1">
              <a:spcBef>
                <a:spcPct val="0"/>
              </a:spcBef>
              <a:spcAft>
                <a:spcPct val="0"/>
              </a:spcAft>
            </a:pPr>
            <a:r>
              <a:rPr lang="en-US" altLang="en-US" sz="2800" b="0" i="1">
                <a:solidFill>
                  <a:srgbClr val="000000"/>
                </a:solidFill>
                <a:latin typeface="Times New Roman" panose="02020603050405020304" pitchFamily="18" charset="0"/>
              </a:rPr>
              <a:t>t</a:t>
            </a:r>
            <a:r>
              <a:rPr lang="en-US" altLang="en-US" sz="2800" b="0" baseline="-25000">
                <a:solidFill>
                  <a:srgbClr val="000000"/>
                </a:solidFill>
                <a:latin typeface="Times New Roman" panose="02020603050405020304" pitchFamily="18" charset="0"/>
              </a:rPr>
              <a:t>1</a:t>
            </a:r>
          </a:p>
        </p:txBody>
      </p:sp>
      <p:grpSp>
        <p:nvGrpSpPr>
          <p:cNvPr id="6" name="Group 26"/>
          <p:cNvGrpSpPr>
            <a:grpSpLocks/>
          </p:cNvGrpSpPr>
          <p:nvPr/>
        </p:nvGrpSpPr>
        <p:grpSpPr bwMode="auto">
          <a:xfrm>
            <a:off x="8266113" y="2895600"/>
            <a:ext cx="466725" cy="1219200"/>
            <a:chOff x="4248" y="1824"/>
            <a:chExt cx="294" cy="768"/>
          </a:xfrm>
        </p:grpSpPr>
        <p:sp>
          <p:nvSpPr>
            <p:cNvPr id="41997" name="Line 22"/>
            <p:cNvSpPr>
              <a:spLocks noChangeShapeType="1"/>
            </p:cNvSpPr>
            <p:nvPr/>
          </p:nvSpPr>
          <p:spPr bwMode="auto">
            <a:xfrm flipV="1">
              <a:off x="4248" y="2592"/>
              <a:ext cx="288" cy="0"/>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41998" name="Line 25"/>
            <p:cNvSpPr>
              <a:spLocks noChangeShapeType="1"/>
            </p:cNvSpPr>
            <p:nvPr/>
          </p:nvSpPr>
          <p:spPr bwMode="auto">
            <a:xfrm flipV="1">
              <a:off x="4254" y="1824"/>
              <a:ext cx="288" cy="0"/>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spTree>
    <p:extLst>
      <p:ext uri="{BB962C8B-B14F-4D97-AF65-F5344CB8AC3E}">
        <p14:creationId xmlns:p14="http://schemas.microsoft.com/office/powerpoint/2010/main" val="600295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1000"/>
                                        <p:tgtEl>
                                          <p:spTgt spid="6"/>
                                        </p:tgtEl>
                                      </p:cBhvr>
                                    </p:animEffect>
                                  </p:childTnLst>
                                </p:cTn>
                              </p:par>
                            </p:childTnLst>
                          </p:cTn>
                        </p:par>
                        <p:par>
                          <p:cTn id="8" fill="hold" nodeType="afterGroup">
                            <p:stCondLst>
                              <p:cond delay="1000"/>
                            </p:stCondLst>
                            <p:childTnLst>
                              <p:par>
                                <p:cTn id="9" presetID="22" presetClass="entr" presetSubtype="2" fill="hold" grpId="0" nodeType="afterEffect">
                                  <p:stCondLst>
                                    <p:cond delay="0"/>
                                  </p:stCondLst>
                                  <p:childTnLst>
                                    <p:set>
                                      <p:cBhvr>
                                        <p:cTn id="10" dur="1" fill="hold">
                                          <p:stCondLst>
                                            <p:cond delay="0"/>
                                          </p:stCondLst>
                                        </p:cTn>
                                        <p:tgtEl>
                                          <p:spTgt spid="43023"/>
                                        </p:tgtEl>
                                        <p:attrNameLst>
                                          <p:attrName>style.visibility</p:attrName>
                                        </p:attrNameLst>
                                      </p:cBhvr>
                                      <p:to>
                                        <p:strVal val="visible"/>
                                      </p:to>
                                    </p:set>
                                    <p:animEffect transition="in" filter="wipe(right)">
                                      <p:cBhvr>
                                        <p:cTn id="11" dur="1000"/>
                                        <p:tgtEl>
                                          <p:spTgt spid="43023"/>
                                        </p:tgtEl>
                                      </p:cBhvr>
                                    </p:animEffect>
                                  </p:childTnLst>
                                </p:cTn>
                              </p:par>
                            </p:childTnLst>
                          </p:cTn>
                        </p:par>
                        <p:par>
                          <p:cTn id="12" fill="hold" nodeType="afterGroup">
                            <p:stCondLst>
                              <p:cond delay="2000"/>
                            </p:stCondLst>
                            <p:childTnLst>
                              <p:par>
                                <p:cTn id="13" presetID="22" presetClass="entr" presetSubtype="2"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right)">
                                      <p:cBhvr>
                                        <p:cTn id="15" dur="1000"/>
                                        <p:tgtEl>
                                          <p:spTgt spid="4"/>
                                        </p:tgtEl>
                                      </p:cBhvr>
                                    </p:animEffect>
                                  </p:childTnLst>
                                </p:cTn>
                              </p:par>
                            </p:childTnLst>
                          </p:cTn>
                        </p:par>
                        <p:par>
                          <p:cTn id="16" fill="hold" nodeType="afterGroup">
                            <p:stCondLst>
                              <p:cond delay="3000"/>
                            </p:stCondLst>
                            <p:childTnLst>
                              <p:par>
                                <p:cTn id="17" presetID="22" presetClass="entr" presetSubtype="2"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right)">
                                      <p:cBhvr>
                                        <p:cTn id="19" dur="1000"/>
                                        <p:tgtEl>
                                          <p:spTgt spid="3"/>
                                        </p:tgtEl>
                                      </p:cBhvr>
                                    </p:animEffect>
                                  </p:childTnLst>
                                </p:cTn>
                              </p:par>
                            </p:childTnLst>
                          </p:cTn>
                        </p:par>
                        <p:par>
                          <p:cTn id="20" fill="hold" nodeType="afterGroup">
                            <p:stCondLst>
                              <p:cond delay="4000"/>
                            </p:stCondLst>
                            <p:childTnLst>
                              <p:par>
                                <p:cTn id="21" presetID="22" presetClass="entr" presetSubtype="2"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right)">
                                      <p:cBhvr>
                                        <p:cTn id="23" dur="1000"/>
                                        <p:tgtEl>
                                          <p:spTgt spid="5"/>
                                        </p:tgtEl>
                                      </p:cBhvr>
                                    </p:animEffect>
                                  </p:childTnLst>
                                </p:cTn>
                              </p:par>
                              <p:par>
                                <p:cTn id="24" presetID="22" presetClass="entr" presetSubtype="2" fill="hold"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right)">
                                      <p:cBhvr>
                                        <p:cTn id="2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2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2129" y="3358427"/>
            <a:ext cx="2182460" cy="769441"/>
          </a:xfrm>
          <a:prstGeom prst="rect">
            <a:avLst/>
          </a:prstGeom>
          <a:noFill/>
        </p:spPr>
        <p:txBody>
          <a:bodyPr wrap="square" rtlCol="0">
            <a:spAutoFit/>
          </a:bodyPr>
          <a:lstStyle/>
          <a:p>
            <a:r>
              <a:rPr lang="en-US" sz="4400" dirty="0">
                <a:solidFill>
                  <a:srgbClr val="C00000"/>
                </a:solidFill>
                <a:latin typeface="Segoe UI Semilight" panose="020B0402040204020203" pitchFamily="34" charset="0"/>
                <a:cs typeface="Segoe UI Semilight" panose="020B0402040204020203" pitchFamily="34" charset="0"/>
              </a:rPr>
              <a:t>earlier</a:t>
            </a:r>
          </a:p>
        </p:txBody>
      </p:sp>
      <p:sp>
        <p:nvSpPr>
          <p:cNvPr id="72" name="TextBox 71"/>
          <p:cNvSpPr txBox="1"/>
          <p:nvPr/>
        </p:nvSpPr>
        <p:spPr>
          <a:xfrm>
            <a:off x="1483515" y="827074"/>
            <a:ext cx="8839200" cy="584775"/>
          </a:xfrm>
          <a:prstGeom prst="rect">
            <a:avLst/>
          </a:prstGeom>
          <a:noFill/>
        </p:spPr>
        <p:txBody>
          <a:bodyPr wrap="square" rtlCol="0">
            <a:spAutoFit/>
          </a:bodyPr>
          <a:lstStyle/>
          <a:p>
            <a:r>
              <a:rPr lang="en-US" sz="3200" dirty="0">
                <a:latin typeface="Segoe UI" panose="020B0502040204020203" pitchFamily="34" charset="0"/>
                <a:cs typeface="Segoe UI" panose="020B0502040204020203" pitchFamily="34" charset="0"/>
              </a:rPr>
              <a:t>Deep </a:t>
            </a:r>
            <a:r>
              <a:rPr lang="en-US" sz="3200" b="1" dirty="0">
                <a:latin typeface="Segoe UI" panose="020B0502040204020203" pitchFamily="34" charset="0"/>
                <a:cs typeface="Segoe UI" panose="020B0502040204020203" pitchFamily="34" charset="0"/>
              </a:rPr>
              <a:t>Convolutional NN </a:t>
            </a:r>
            <a:r>
              <a:rPr lang="en-US" sz="3200" dirty="0">
                <a:latin typeface="Segoe UI" panose="020B0502040204020203" pitchFamily="34" charset="0"/>
                <a:cs typeface="Segoe UI" panose="020B0502040204020203" pitchFamily="34" charset="0"/>
              </a:rPr>
              <a:t>for Image Recognition</a:t>
            </a:r>
          </a:p>
        </p:txBody>
      </p:sp>
      <p:sp>
        <p:nvSpPr>
          <p:cNvPr id="2" name="Rectangle 1"/>
          <p:cNvSpPr/>
          <p:nvPr/>
        </p:nvSpPr>
        <p:spPr>
          <a:xfrm>
            <a:off x="2863533" y="5984240"/>
            <a:ext cx="2235200" cy="294640"/>
          </a:xfrm>
          <a:prstGeom prst="rect">
            <a:avLst/>
          </a:prstGeom>
          <a:solidFill>
            <a:schemeClr val="bg1">
              <a:lumMod val="75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863533" y="5445760"/>
            <a:ext cx="2235200" cy="294640"/>
          </a:xfrm>
          <a:prstGeom prst="rect">
            <a:avLst/>
          </a:prstGeom>
          <a:solidFill>
            <a:srgbClr val="FF5B5B"/>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863533" y="4343400"/>
            <a:ext cx="2235200" cy="294640"/>
          </a:xfrm>
          <a:prstGeom prst="rect">
            <a:avLst/>
          </a:prstGeom>
          <a:solidFill>
            <a:srgbClr val="FF5B5B"/>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863533" y="4881880"/>
            <a:ext cx="2235200" cy="294640"/>
          </a:xfrm>
          <a:prstGeom prst="rect">
            <a:avLst/>
          </a:prstGeom>
          <a:solidFill>
            <a:srgbClr val="FF5B5B"/>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832047" y="5442596"/>
            <a:ext cx="2419979" cy="307777"/>
          </a:xfrm>
          <a:prstGeom prst="rect">
            <a:avLst/>
          </a:prstGeom>
          <a:noFill/>
        </p:spPr>
        <p:txBody>
          <a:bodyPr wrap="square" rtlCol="0">
            <a:spAutoFit/>
          </a:bodyPr>
          <a:lstStyle/>
          <a:p>
            <a:pPr algn="ctr"/>
            <a:r>
              <a:rPr lang="en-US" sz="1400"/>
              <a:t>Histogram Oriented Grads</a:t>
            </a:r>
            <a:endParaRPr lang="en-US" sz="1400" dirty="0"/>
          </a:p>
        </p:txBody>
      </p:sp>
      <p:sp>
        <p:nvSpPr>
          <p:cNvPr id="16" name="TextBox 15"/>
          <p:cNvSpPr txBox="1"/>
          <p:nvPr/>
        </p:nvSpPr>
        <p:spPr>
          <a:xfrm>
            <a:off x="3248117" y="4882532"/>
            <a:ext cx="1484196" cy="307777"/>
          </a:xfrm>
          <a:prstGeom prst="rect">
            <a:avLst/>
          </a:prstGeom>
          <a:noFill/>
        </p:spPr>
        <p:txBody>
          <a:bodyPr wrap="square" rtlCol="0">
            <a:spAutoFit/>
          </a:bodyPr>
          <a:lstStyle/>
          <a:p>
            <a:pPr algn="ctr"/>
            <a:r>
              <a:rPr lang="en-US" sz="1400" dirty="0"/>
              <a:t>Pooling</a:t>
            </a:r>
          </a:p>
        </p:txBody>
      </p:sp>
      <p:sp>
        <p:nvSpPr>
          <p:cNvPr id="17" name="TextBox 16"/>
          <p:cNvSpPr txBox="1"/>
          <p:nvPr/>
        </p:nvSpPr>
        <p:spPr>
          <a:xfrm>
            <a:off x="3248117" y="4334338"/>
            <a:ext cx="1484196" cy="307777"/>
          </a:xfrm>
          <a:prstGeom prst="rect">
            <a:avLst/>
          </a:prstGeom>
          <a:noFill/>
        </p:spPr>
        <p:txBody>
          <a:bodyPr wrap="square" rtlCol="0">
            <a:spAutoFit/>
          </a:bodyPr>
          <a:lstStyle/>
          <a:p>
            <a:pPr algn="ctr"/>
            <a:r>
              <a:rPr lang="en-US" sz="1400" dirty="0"/>
              <a:t>SVM</a:t>
            </a:r>
          </a:p>
        </p:txBody>
      </p:sp>
      <p:sp>
        <p:nvSpPr>
          <p:cNvPr id="6" name="Right Arrow 5"/>
          <p:cNvSpPr/>
          <p:nvPr/>
        </p:nvSpPr>
        <p:spPr>
          <a:xfrm rot="16200000">
            <a:off x="3927706" y="5722620"/>
            <a:ext cx="147320" cy="274320"/>
          </a:xfrm>
          <a:prstGeom prst="rightArrow">
            <a:avLst/>
          </a:prstGeom>
          <a:solidFill>
            <a:srgbClr val="FF0000"/>
          </a:solidFill>
          <a:ln w="19050">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16200000">
            <a:off x="3927706" y="5181907"/>
            <a:ext cx="147320" cy="274320"/>
          </a:xfrm>
          <a:prstGeom prst="rightArrow">
            <a:avLst/>
          </a:prstGeom>
          <a:solidFill>
            <a:srgbClr val="FF0000"/>
          </a:solidFill>
          <a:ln w="19050">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rot="16200000">
            <a:off x="3922539" y="4624001"/>
            <a:ext cx="147320" cy="274320"/>
          </a:xfrm>
          <a:prstGeom prst="rightArrow">
            <a:avLst/>
          </a:prstGeom>
          <a:solidFill>
            <a:srgbClr val="FF0000"/>
          </a:solidFill>
          <a:ln w="19050">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3242949" y="5969205"/>
            <a:ext cx="1484196" cy="307777"/>
          </a:xfrm>
          <a:prstGeom prst="rect">
            <a:avLst/>
          </a:prstGeom>
          <a:noFill/>
        </p:spPr>
        <p:txBody>
          <a:bodyPr wrap="square" rtlCol="0">
            <a:spAutoFit/>
          </a:bodyPr>
          <a:lstStyle/>
          <a:p>
            <a:pPr algn="ctr"/>
            <a:r>
              <a:rPr lang="en-US" sz="1400" dirty="0"/>
              <a:t>Image</a:t>
            </a:r>
          </a:p>
        </p:txBody>
      </p:sp>
      <p:grpSp>
        <p:nvGrpSpPr>
          <p:cNvPr id="7" name="Group 6"/>
          <p:cNvGrpSpPr/>
          <p:nvPr/>
        </p:nvGrpSpPr>
        <p:grpSpPr>
          <a:xfrm>
            <a:off x="7161212" y="1820276"/>
            <a:ext cx="5889347" cy="4951364"/>
            <a:chOff x="5604668" y="1364862"/>
            <a:chExt cx="5889347" cy="4951364"/>
          </a:xfrm>
        </p:grpSpPr>
        <p:sp>
          <p:nvSpPr>
            <p:cNvPr id="5" name="TextBox 4"/>
            <p:cNvSpPr txBox="1"/>
            <p:nvPr/>
          </p:nvSpPr>
          <p:spPr>
            <a:xfrm>
              <a:off x="7912615" y="1364862"/>
              <a:ext cx="3581400" cy="769441"/>
            </a:xfrm>
            <a:prstGeom prst="rect">
              <a:avLst/>
            </a:prstGeom>
            <a:noFill/>
          </p:spPr>
          <p:txBody>
            <a:bodyPr wrap="square" rtlCol="0">
              <a:spAutoFit/>
            </a:bodyPr>
            <a:lstStyle/>
            <a:p>
              <a:r>
                <a:rPr lang="en-US" sz="4400" dirty="0">
                  <a:solidFill>
                    <a:schemeClr val="accent5">
                      <a:lumMod val="75000"/>
                    </a:schemeClr>
                  </a:solidFill>
                  <a:latin typeface="Segoe UI Semilight" panose="020B0402040204020203" pitchFamily="34" charset="0"/>
                  <a:cs typeface="Segoe UI Semilight" panose="020B0402040204020203" pitchFamily="34" charset="0"/>
                </a:rPr>
                <a:t>2012-2013</a:t>
              </a:r>
            </a:p>
          </p:txBody>
        </p:sp>
        <p:sp>
          <p:nvSpPr>
            <p:cNvPr id="22" name="Rectangle 21"/>
            <p:cNvSpPr/>
            <p:nvPr/>
          </p:nvSpPr>
          <p:spPr>
            <a:xfrm>
              <a:off x="5604668" y="6021586"/>
              <a:ext cx="2235200" cy="294640"/>
            </a:xfrm>
            <a:prstGeom prst="rect">
              <a:avLst/>
            </a:prstGeom>
            <a:solidFill>
              <a:schemeClr val="bg1">
                <a:lumMod val="75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604668" y="5483106"/>
              <a:ext cx="2235200" cy="294640"/>
            </a:xfrm>
            <a:prstGeom prst="rect">
              <a:avLst/>
            </a:prstGeom>
            <a:solidFill>
              <a:schemeClr val="accent5">
                <a:lumMod val="60000"/>
                <a:lumOff val="40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604668" y="4380746"/>
              <a:ext cx="2235200" cy="294640"/>
            </a:xfrm>
            <a:prstGeom prst="rect">
              <a:avLst/>
            </a:prstGeom>
            <a:solidFill>
              <a:schemeClr val="accent5">
                <a:lumMod val="60000"/>
                <a:lumOff val="40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604668" y="4919226"/>
              <a:ext cx="2235200" cy="294640"/>
            </a:xfrm>
            <a:prstGeom prst="rect">
              <a:avLst/>
            </a:prstGeom>
            <a:solidFill>
              <a:schemeClr val="accent5">
                <a:lumMod val="60000"/>
                <a:lumOff val="40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5894344" y="5478499"/>
              <a:ext cx="1839464" cy="523220"/>
            </a:xfrm>
            <a:prstGeom prst="rect">
              <a:avLst/>
            </a:prstGeom>
            <a:noFill/>
            <a:ln>
              <a:noFill/>
            </a:ln>
          </p:spPr>
          <p:txBody>
            <a:bodyPr wrap="square" rtlCol="0">
              <a:spAutoFit/>
            </a:bodyPr>
            <a:lstStyle/>
            <a:p>
              <a:pPr algn="ctr"/>
              <a:r>
                <a:rPr lang="en-US" sz="1400" dirty="0"/>
                <a:t>Convolution/pooling</a:t>
              </a:r>
            </a:p>
            <a:p>
              <a:pPr algn="ctr"/>
              <a:endParaRPr lang="en-US" sz="1400" dirty="0"/>
            </a:p>
          </p:txBody>
        </p:sp>
        <p:sp>
          <p:nvSpPr>
            <p:cNvPr id="27" name="TextBox 26"/>
            <p:cNvSpPr txBox="1"/>
            <p:nvPr/>
          </p:nvSpPr>
          <p:spPr>
            <a:xfrm>
              <a:off x="5817602" y="4919869"/>
              <a:ext cx="1839464" cy="307777"/>
            </a:xfrm>
            <a:prstGeom prst="rect">
              <a:avLst/>
            </a:prstGeom>
            <a:noFill/>
            <a:ln>
              <a:noFill/>
            </a:ln>
          </p:spPr>
          <p:txBody>
            <a:bodyPr wrap="square" rtlCol="0">
              <a:spAutoFit/>
            </a:bodyPr>
            <a:lstStyle/>
            <a:p>
              <a:pPr algn="ctr"/>
              <a:r>
                <a:rPr lang="en-US" sz="1400" dirty="0"/>
                <a:t>Convolution/pooling</a:t>
              </a:r>
            </a:p>
          </p:txBody>
        </p:sp>
        <p:sp>
          <p:nvSpPr>
            <p:cNvPr id="28" name="TextBox 27"/>
            <p:cNvSpPr txBox="1"/>
            <p:nvPr/>
          </p:nvSpPr>
          <p:spPr>
            <a:xfrm>
              <a:off x="5971087" y="4371675"/>
              <a:ext cx="1685979" cy="523220"/>
            </a:xfrm>
            <a:prstGeom prst="rect">
              <a:avLst/>
            </a:prstGeom>
            <a:noFill/>
            <a:ln>
              <a:noFill/>
            </a:ln>
          </p:spPr>
          <p:txBody>
            <a:bodyPr wrap="square" rtlCol="0">
              <a:spAutoFit/>
            </a:bodyPr>
            <a:lstStyle/>
            <a:p>
              <a:pPr algn="ctr"/>
              <a:r>
                <a:rPr lang="en-US" sz="1400" dirty="0"/>
                <a:t>Convolution/pooling</a:t>
              </a:r>
            </a:p>
            <a:p>
              <a:pPr algn="ctr"/>
              <a:endParaRPr lang="en-US" sz="1400" dirty="0"/>
            </a:p>
          </p:txBody>
        </p:sp>
        <p:sp>
          <p:nvSpPr>
            <p:cNvPr id="29" name="Right Arrow 28"/>
            <p:cNvSpPr/>
            <p:nvPr/>
          </p:nvSpPr>
          <p:spPr>
            <a:xfrm rot="16200000">
              <a:off x="6668842" y="5759966"/>
              <a:ext cx="147320" cy="274320"/>
            </a:xfrm>
            <a:prstGeom prst="rightArrow">
              <a:avLst/>
            </a:prstGeom>
            <a:solidFill>
              <a:srgbClr val="8C8C8C"/>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p:cNvSpPr/>
            <p:nvPr/>
          </p:nvSpPr>
          <p:spPr>
            <a:xfrm rot="16200000">
              <a:off x="6668842" y="5219253"/>
              <a:ext cx="147320" cy="274320"/>
            </a:xfrm>
            <a:prstGeom prst="rightArrow">
              <a:avLst/>
            </a:prstGeom>
            <a:solidFill>
              <a:srgbClr val="8C8C8C"/>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p:cNvSpPr/>
            <p:nvPr/>
          </p:nvSpPr>
          <p:spPr>
            <a:xfrm rot="16200000">
              <a:off x="6663675" y="4661347"/>
              <a:ext cx="147320" cy="274320"/>
            </a:xfrm>
            <a:prstGeom prst="rightArrow">
              <a:avLst/>
            </a:prstGeom>
            <a:solidFill>
              <a:srgbClr val="8C8C8C"/>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6127662" y="5990653"/>
              <a:ext cx="1484196" cy="307777"/>
            </a:xfrm>
            <a:prstGeom prst="rect">
              <a:avLst/>
            </a:prstGeom>
            <a:noFill/>
          </p:spPr>
          <p:txBody>
            <a:bodyPr wrap="square" rtlCol="0">
              <a:spAutoFit/>
            </a:bodyPr>
            <a:lstStyle/>
            <a:p>
              <a:pPr algn="ctr"/>
              <a:r>
                <a:rPr lang="en-US" sz="1400" dirty="0"/>
                <a:t>Raw Image pixels</a:t>
              </a:r>
            </a:p>
          </p:txBody>
        </p:sp>
        <p:sp>
          <p:nvSpPr>
            <p:cNvPr id="33" name="Rectangle 32"/>
            <p:cNvSpPr/>
            <p:nvPr/>
          </p:nvSpPr>
          <p:spPr>
            <a:xfrm>
              <a:off x="5604668" y="3816866"/>
              <a:ext cx="2235200" cy="294640"/>
            </a:xfrm>
            <a:prstGeom prst="rect">
              <a:avLst/>
            </a:prstGeom>
            <a:solidFill>
              <a:schemeClr val="accent5">
                <a:lumMod val="60000"/>
                <a:lumOff val="40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5604668" y="2714506"/>
              <a:ext cx="2235200" cy="294640"/>
            </a:xfrm>
            <a:prstGeom prst="rect">
              <a:avLst/>
            </a:prstGeom>
            <a:solidFill>
              <a:schemeClr val="accent5">
                <a:lumMod val="60000"/>
                <a:lumOff val="40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604668" y="3252986"/>
              <a:ext cx="2235200" cy="294640"/>
            </a:xfrm>
            <a:prstGeom prst="rect">
              <a:avLst/>
            </a:prstGeom>
            <a:solidFill>
              <a:schemeClr val="accent5">
                <a:lumMod val="60000"/>
                <a:lumOff val="40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5817602" y="3801822"/>
              <a:ext cx="1839464" cy="307777"/>
            </a:xfrm>
            <a:prstGeom prst="rect">
              <a:avLst/>
            </a:prstGeom>
            <a:noFill/>
            <a:ln>
              <a:noFill/>
            </a:ln>
          </p:spPr>
          <p:txBody>
            <a:bodyPr wrap="square" rtlCol="0">
              <a:spAutoFit/>
            </a:bodyPr>
            <a:lstStyle/>
            <a:p>
              <a:pPr algn="ctr"/>
              <a:r>
                <a:rPr lang="en-US" sz="1400" dirty="0"/>
                <a:t>Convolution/pooling</a:t>
              </a:r>
            </a:p>
          </p:txBody>
        </p:sp>
        <p:sp>
          <p:nvSpPr>
            <p:cNvPr id="37" name="TextBox 36"/>
            <p:cNvSpPr txBox="1"/>
            <p:nvPr/>
          </p:nvSpPr>
          <p:spPr>
            <a:xfrm>
              <a:off x="5817602" y="3254124"/>
              <a:ext cx="1839464" cy="307777"/>
            </a:xfrm>
            <a:prstGeom prst="rect">
              <a:avLst/>
            </a:prstGeom>
            <a:noFill/>
            <a:ln>
              <a:noFill/>
            </a:ln>
          </p:spPr>
          <p:txBody>
            <a:bodyPr wrap="square" rtlCol="0">
              <a:spAutoFit/>
            </a:bodyPr>
            <a:lstStyle/>
            <a:p>
              <a:pPr algn="ctr"/>
              <a:r>
                <a:rPr lang="en-US" sz="1400" dirty="0"/>
                <a:t>Convolution/pooling</a:t>
              </a:r>
            </a:p>
          </p:txBody>
        </p:sp>
        <p:sp>
          <p:nvSpPr>
            <p:cNvPr id="38" name="TextBox 37"/>
            <p:cNvSpPr txBox="1"/>
            <p:nvPr/>
          </p:nvSpPr>
          <p:spPr>
            <a:xfrm>
              <a:off x="6000404" y="2705435"/>
              <a:ext cx="1484196" cy="523220"/>
            </a:xfrm>
            <a:prstGeom prst="rect">
              <a:avLst/>
            </a:prstGeom>
            <a:noFill/>
            <a:ln>
              <a:noFill/>
            </a:ln>
          </p:spPr>
          <p:txBody>
            <a:bodyPr wrap="square" rtlCol="0">
              <a:spAutoFit/>
            </a:bodyPr>
            <a:lstStyle/>
            <a:p>
              <a:pPr algn="ctr"/>
              <a:r>
                <a:rPr lang="en-US" sz="1400" dirty="0"/>
                <a:t>Fully connected</a:t>
              </a:r>
            </a:p>
            <a:p>
              <a:pPr algn="ctr"/>
              <a:endParaRPr lang="en-US" sz="1400" dirty="0"/>
            </a:p>
          </p:txBody>
        </p:sp>
        <p:sp>
          <p:nvSpPr>
            <p:cNvPr id="39" name="Right Arrow 38"/>
            <p:cNvSpPr/>
            <p:nvPr/>
          </p:nvSpPr>
          <p:spPr>
            <a:xfrm rot="16200000">
              <a:off x="6668842" y="3553013"/>
              <a:ext cx="147320" cy="274320"/>
            </a:xfrm>
            <a:prstGeom prst="rightArrow">
              <a:avLst/>
            </a:prstGeom>
            <a:solidFill>
              <a:srgbClr val="8C8C8C"/>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Arrow 39"/>
            <p:cNvSpPr/>
            <p:nvPr/>
          </p:nvSpPr>
          <p:spPr>
            <a:xfrm rot="16200000">
              <a:off x="6663675" y="2995107"/>
              <a:ext cx="147320" cy="274320"/>
            </a:xfrm>
            <a:prstGeom prst="rightArrow">
              <a:avLst/>
            </a:prstGeom>
            <a:solidFill>
              <a:srgbClr val="8C8C8C"/>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p:cNvSpPr/>
            <p:nvPr/>
          </p:nvSpPr>
          <p:spPr>
            <a:xfrm rot="16200000">
              <a:off x="6663675" y="4103271"/>
              <a:ext cx="147320" cy="274320"/>
            </a:xfrm>
            <a:prstGeom prst="rightArrow">
              <a:avLst/>
            </a:prstGeom>
            <a:solidFill>
              <a:srgbClr val="8C8C8C"/>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5604668" y="1617227"/>
              <a:ext cx="2235200" cy="294640"/>
            </a:xfrm>
            <a:prstGeom prst="rect">
              <a:avLst/>
            </a:prstGeom>
            <a:solidFill>
              <a:schemeClr val="accent5">
                <a:lumMod val="60000"/>
                <a:lumOff val="40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5604668" y="2155707"/>
              <a:ext cx="2235200" cy="294640"/>
            </a:xfrm>
            <a:prstGeom prst="rect">
              <a:avLst/>
            </a:prstGeom>
            <a:solidFill>
              <a:schemeClr val="accent5">
                <a:lumMod val="60000"/>
                <a:lumOff val="40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6000404" y="2156350"/>
              <a:ext cx="1484196" cy="523220"/>
            </a:xfrm>
            <a:prstGeom prst="rect">
              <a:avLst/>
            </a:prstGeom>
            <a:noFill/>
            <a:ln>
              <a:noFill/>
            </a:ln>
          </p:spPr>
          <p:txBody>
            <a:bodyPr wrap="square" rtlCol="0">
              <a:spAutoFit/>
            </a:bodyPr>
            <a:lstStyle/>
            <a:p>
              <a:pPr algn="ctr"/>
              <a:r>
                <a:rPr lang="en-US" sz="1400" dirty="0"/>
                <a:t>Fully connected</a:t>
              </a:r>
            </a:p>
            <a:p>
              <a:pPr algn="ctr"/>
              <a:endParaRPr lang="en-US" sz="1400" dirty="0"/>
            </a:p>
          </p:txBody>
        </p:sp>
        <p:sp>
          <p:nvSpPr>
            <p:cNvPr id="45" name="TextBox 44"/>
            <p:cNvSpPr txBox="1"/>
            <p:nvPr/>
          </p:nvSpPr>
          <p:spPr>
            <a:xfrm>
              <a:off x="6000404" y="1608156"/>
              <a:ext cx="1484196" cy="307777"/>
            </a:xfrm>
            <a:prstGeom prst="rect">
              <a:avLst/>
            </a:prstGeom>
            <a:noFill/>
            <a:ln>
              <a:noFill/>
            </a:ln>
          </p:spPr>
          <p:txBody>
            <a:bodyPr wrap="square" rtlCol="0">
              <a:spAutoFit/>
            </a:bodyPr>
            <a:lstStyle/>
            <a:p>
              <a:pPr algn="ctr"/>
              <a:r>
                <a:rPr lang="en-US" sz="1400" dirty="0"/>
                <a:t>Fully connected</a:t>
              </a:r>
            </a:p>
          </p:txBody>
        </p:sp>
        <p:sp>
          <p:nvSpPr>
            <p:cNvPr id="46" name="Right Arrow 45"/>
            <p:cNvSpPr/>
            <p:nvPr/>
          </p:nvSpPr>
          <p:spPr>
            <a:xfrm rot="16200000">
              <a:off x="6668842" y="2455734"/>
              <a:ext cx="147320" cy="274320"/>
            </a:xfrm>
            <a:prstGeom prst="rightArrow">
              <a:avLst/>
            </a:prstGeom>
            <a:solidFill>
              <a:srgbClr val="8C8C8C"/>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46"/>
            <p:cNvSpPr/>
            <p:nvPr/>
          </p:nvSpPr>
          <p:spPr>
            <a:xfrm rot="16200000">
              <a:off x="6663675" y="1897828"/>
              <a:ext cx="147320" cy="274320"/>
            </a:xfrm>
            <a:prstGeom prst="rightArrow">
              <a:avLst/>
            </a:prstGeom>
            <a:solidFill>
              <a:srgbClr val="8C8C8C"/>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p:cNvSpPr txBox="1"/>
          <p:nvPr/>
        </p:nvSpPr>
        <p:spPr>
          <a:xfrm>
            <a:off x="1910635" y="1866443"/>
            <a:ext cx="4445448" cy="677108"/>
          </a:xfrm>
          <a:prstGeom prst="rect">
            <a:avLst/>
          </a:prstGeom>
          <a:noFill/>
        </p:spPr>
        <p:txBody>
          <a:bodyPr wrap="none" rtlCol="0">
            <a:spAutoFit/>
          </a:bodyPr>
          <a:lstStyle/>
          <a:p>
            <a:r>
              <a:rPr lang="en-US" sz="2000" b="1" dirty="0"/>
              <a:t>CNN</a:t>
            </a:r>
            <a:r>
              <a:rPr lang="en-US" dirty="0"/>
              <a:t>: local connections with weight sharing;</a:t>
            </a:r>
          </a:p>
          <a:p>
            <a:r>
              <a:rPr lang="en-US" dirty="0"/>
              <a:t>          pooling for translation invariance </a:t>
            </a:r>
          </a:p>
        </p:txBody>
      </p:sp>
    </p:spTree>
    <p:extLst>
      <p:ext uri="{BB962C8B-B14F-4D97-AF65-F5344CB8AC3E}">
        <p14:creationId xmlns:p14="http://schemas.microsoft.com/office/powerpoint/2010/main" val="54107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327717" y="-42877"/>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Segoe UI Semilight" panose="020B0402040204020203" pitchFamily="34" charset="0"/>
              <a:cs typeface="Segoe UI Semilight" panose="020B0402040204020203"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7650" y="3562852"/>
            <a:ext cx="4572000" cy="3028950"/>
          </a:xfrm>
          <a:prstGeom prst="rect">
            <a:avLst/>
          </a:prstGeom>
          <a:ln w="38100">
            <a:solidFill>
              <a:schemeClr val="tx1"/>
            </a:solidFill>
          </a:ln>
          <a:scene3d>
            <a:camera prst="isometricOffAxis2Top">
              <a:rot lat="18664796" lon="2041230" rev="19089300"/>
            </a:camera>
            <a:lightRig rig="threePt" dir="t"/>
          </a:scene3d>
        </p:spPr>
      </p:pic>
      <p:grpSp>
        <p:nvGrpSpPr>
          <p:cNvPr id="2" name="Group 1"/>
          <p:cNvGrpSpPr/>
          <p:nvPr/>
        </p:nvGrpSpPr>
        <p:grpSpPr>
          <a:xfrm>
            <a:off x="3724407" y="3453854"/>
            <a:ext cx="614360" cy="1102281"/>
            <a:chOff x="2128841" y="3300413"/>
            <a:chExt cx="614360" cy="1102281"/>
          </a:xfrm>
        </p:grpSpPr>
        <p:sp>
          <p:nvSpPr>
            <p:cNvPr id="10" name="Rectangle 9"/>
            <p:cNvSpPr/>
            <p:nvPr/>
          </p:nvSpPr>
          <p:spPr>
            <a:xfrm>
              <a:off x="2188173" y="4024313"/>
              <a:ext cx="411537" cy="378381"/>
            </a:xfrm>
            <a:prstGeom prst="rect">
              <a:avLst/>
            </a:prstGeom>
            <a:gradFill flip="none" rotWithShape="1">
              <a:gsLst>
                <a:gs pos="0">
                  <a:schemeClr val="bg2">
                    <a:lumMod val="25000"/>
                  </a:schemeClr>
                </a:gs>
                <a:gs pos="30000">
                  <a:schemeClr val="bg2">
                    <a:lumMod val="25000"/>
                  </a:schemeClr>
                </a:gs>
                <a:gs pos="64000">
                  <a:schemeClr val="tx1"/>
                </a:gs>
                <a:gs pos="44000">
                  <a:schemeClr val="bg1">
                    <a:lumMod val="65000"/>
                  </a:schemeClr>
                </a:gs>
                <a:gs pos="83000">
                  <a:schemeClr val="tx1">
                    <a:lumMod val="75000"/>
                    <a:lumOff val="25000"/>
                  </a:schemeClr>
                </a:gs>
              </a:gsLst>
              <a:lin ang="2700000" scaled="1"/>
              <a:tileRect/>
            </a:gradFill>
            <a:ln w="19050">
              <a:solidFill>
                <a:schemeClr val="tx1"/>
              </a:solidFill>
            </a:ln>
            <a:scene3d>
              <a:camera prst="isometricOffAxis2Top">
                <a:rot lat="18664799" lon="2041235" rev="190893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flipH="1">
              <a:off x="2128841" y="3367088"/>
              <a:ext cx="452434" cy="8763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2490788" y="3390900"/>
              <a:ext cx="200026" cy="9525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2657475" y="3343275"/>
              <a:ext cx="85726" cy="828675"/>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2295525" y="3314700"/>
              <a:ext cx="342902" cy="752475"/>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603857" y="3300413"/>
              <a:ext cx="117906" cy="110983"/>
            </a:xfrm>
            <a:prstGeom prst="rect">
              <a:avLst/>
            </a:prstGeom>
            <a:solidFill>
              <a:schemeClr val="bg2">
                <a:lumMod val="50000"/>
              </a:schemeClr>
            </a:solidFill>
            <a:ln w="19050">
              <a:solidFill>
                <a:schemeClr val="tx1"/>
              </a:solidFill>
            </a:ln>
            <a:scene3d>
              <a:camera prst="isometricOffAxis2Top">
                <a:rot lat="18664799" lon="2041235" rev="190893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2" name="Picture 31"/>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2785520" y="2828173"/>
            <a:ext cx="4485549" cy="2970298"/>
          </a:xfrm>
          <a:prstGeom prst="rect">
            <a:avLst/>
          </a:prstGeom>
          <a:ln w="38100">
            <a:solidFill>
              <a:schemeClr val="tx1"/>
            </a:solidFill>
          </a:ln>
          <a:scene3d>
            <a:camera prst="isometricOffAxis2Top">
              <a:rot lat="18664796" lon="2041231" rev="19089301"/>
            </a:camera>
            <a:lightRig rig="threePt" dir="t"/>
          </a:scene3d>
        </p:spPr>
      </p:pic>
      <p:sp>
        <p:nvSpPr>
          <p:cNvPr id="31" name="TextBox 30"/>
          <p:cNvSpPr txBox="1"/>
          <p:nvPr/>
        </p:nvSpPr>
        <p:spPr>
          <a:xfrm>
            <a:off x="7918580" y="5902686"/>
            <a:ext cx="2252547" cy="400110"/>
          </a:xfrm>
          <a:prstGeom prst="rect">
            <a:avLst/>
          </a:prstGeom>
          <a:noFill/>
        </p:spPr>
        <p:txBody>
          <a:bodyPr wrap="square" rtlCol="0">
            <a:spAutoFit/>
          </a:bodyPr>
          <a:lstStyle/>
          <a:p>
            <a:pPr algn="ctr"/>
            <a:r>
              <a:rPr lang="en-US" sz="2000" dirty="0">
                <a:latin typeface="Segoe UI Semilight" panose="020B0402040204020203" pitchFamily="34" charset="0"/>
                <a:cs typeface="Segoe UI Semilight" panose="020B0402040204020203" pitchFamily="34" charset="0"/>
              </a:rPr>
              <a:t>Image</a:t>
            </a:r>
          </a:p>
        </p:txBody>
      </p:sp>
      <p:grpSp>
        <p:nvGrpSpPr>
          <p:cNvPr id="43" name="Group 42"/>
          <p:cNvGrpSpPr/>
          <p:nvPr/>
        </p:nvGrpSpPr>
        <p:grpSpPr>
          <a:xfrm>
            <a:off x="2316594" y="2655291"/>
            <a:ext cx="5383339" cy="2921423"/>
            <a:chOff x="794177" y="2373591"/>
            <a:chExt cx="5383339" cy="2921423"/>
          </a:xfrm>
        </p:grpSpPr>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2679253" y="2373591"/>
              <a:ext cx="2161979" cy="1431647"/>
            </a:xfrm>
            <a:prstGeom prst="rect">
              <a:avLst/>
            </a:prstGeom>
            <a:ln w="38100">
              <a:solidFill>
                <a:schemeClr val="tx1"/>
              </a:solidFill>
            </a:ln>
            <a:scene3d>
              <a:camera prst="isometricOffAxis2Top">
                <a:rot lat="18664796" lon="2041231" rev="19089301"/>
              </a:camera>
              <a:lightRig rig="threePt" dir="t"/>
            </a:scene3d>
          </p:spPr>
        </p:pic>
        <p:cxnSp>
          <p:nvCxnSpPr>
            <p:cNvPr id="12" name="Straight Connector 11"/>
            <p:cNvCxnSpPr/>
            <p:nvPr/>
          </p:nvCxnSpPr>
          <p:spPr>
            <a:xfrm flipH="1">
              <a:off x="794177" y="3177344"/>
              <a:ext cx="1655785" cy="104951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2128841" y="2469051"/>
              <a:ext cx="968633" cy="27946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064990" y="2992368"/>
              <a:ext cx="1112526" cy="827157"/>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415882" y="3708717"/>
              <a:ext cx="465048" cy="1586297"/>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a:off x="7918580" y="3253798"/>
            <a:ext cx="2252547" cy="1073088"/>
            <a:chOff x="6396167" y="3253798"/>
            <a:chExt cx="2252547" cy="1073088"/>
          </a:xfrm>
        </p:grpSpPr>
        <p:sp>
          <p:nvSpPr>
            <p:cNvPr id="30" name="TextBox 29"/>
            <p:cNvSpPr txBox="1"/>
            <p:nvPr/>
          </p:nvSpPr>
          <p:spPr>
            <a:xfrm>
              <a:off x="6396167" y="3253798"/>
              <a:ext cx="2252547" cy="400110"/>
            </a:xfrm>
            <a:prstGeom prst="rect">
              <a:avLst/>
            </a:prstGeom>
            <a:noFill/>
          </p:spPr>
          <p:txBody>
            <a:bodyPr wrap="square" rtlCol="0">
              <a:spAutoFit/>
            </a:bodyPr>
            <a:lstStyle/>
            <a:p>
              <a:pPr algn="ctr"/>
              <a:r>
                <a:rPr lang="en-US" sz="2000" dirty="0">
                  <a:latin typeface="Segoe UI Semilight" panose="020B0402040204020203" pitchFamily="34" charset="0"/>
                  <a:cs typeface="Segoe UI Semilight" panose="020B0402040204020203" pitchFamily="34" charset="0"/>
                </a:rPr>
                <a:t>Pooling</a:t>
              </a:r>
            </a:p>
          </p:txBody>
        </p:sp>
        <p:sp>
          <p:nvSpPr>
            <p:cNvPr id="44" name="Down Arrow 43"/>
            <p:cNvSpPr/>
            <p:nvPr/>
          </p:nvSpPr>
          <p:spPr>
            <a:xfrm rot="10800000">
              <a:off x="7366556" y="3905264"/>
              <a:ext cx="285750" cy="421622"/>
            </a:xfrm>
            <a:prstGeom prst="downArrow">
              <a:avLst/>
            </a:prstGeom>
            <a:solidFill>
              <a:schemeClr val="bg2">
                <a:lumMod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7918580" y="4578251"/>
            <a:ext cx="2252547" cy="1142031"/>
            <a:chOff x="6396167" y="4578242"/>
            <a:chExt cx="2252547" cy="1142031"/>
          </a:xfrm>
        </p:grpSpPr>
        <p:sp>
          <p:nvSpPr>
            <p:cNvPr id="3" name="TextBox 2"/>
            <p:cNvSpPr txBox="1"/>
            <p:nvPr/>
          </p:nvSpPr>
          <p:spPr>
            <a:xfrm>
              <a:off x="6396167" y="4578242"/>
              <a:ext cx="2252547" cy="400110"/>
            </a:xfrm>
            <a:prstGeom prst="rect">
              <a:avLst/>
            </a:prstGeom>
            <a:noFill/>
          </p:spPr>
          <p:txBody>
            <a:bodyPr wrap="square" rtlCol="0">
              <a:spAutoFit/>
            </a:bodyPr>
            <a:lstStyle/>
            <a:p>
              <a:pPr algn="ctr"/>
              <a:r>
                <a:rPr lang="en-US" sz="2000" dirty="0">
                  <a:latin typeface="Segoe UI Semilight" panose="020B0402040204020203" pitchFamily="34" charset="0"/>
                  <a:cs typeface="Segoe UI Semilight" panose="020B0402040204020203" pitchFamily="34" charset="0"/>
                </a:rPr>
                <a:t>Convolution</a:t>
              </a:r>
            </a:p>
          </p:txBody>
        </p:sp>
        <p:sp>
          <p:nvSpPr>
            <p:cNvPr id="45" name="Down Arrow 44"/>
            <p:cNvSpPr/>
            <p:nvPr/>
          </p:nvSpPr>
          <p:spPr>
            <a:xfrm rot="10800000">
              <a:off x="7366555" y="5298651"/>
              <a:ext cx="285750" cy="421622"/>
            </a:xfrm>
            <a:prstGeom prst="downArrow">
              <a:avLst/>
            </a:prstGeom>
            <a:solidFill>
              <a:schemeClr val="bg2">
                <a:lumMod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itle 1"/>
          <p:cNvSpPr>
            <a:spLocks noGrp="1"/>
          </p:cNvSpPr>
          <p:nvPr>
            <p:ph type="title"/>
          </p:nvPr>
        </p:nvSpPr>
        <p:spPr>
          <a:xfrm>
            <a:off x="1522414" y="274638"/>
            <a:ext cx="9143998" cy="1020762"/>
          </a:xfrm>
        </p:spPr>
        <p:txBody>
          <a:bodyPr/>
          <a:lstStyle/>
          <a:p>
            <a:r>
              <a:rPr lang="en-US" dirty="0"/>
              <a:t>Learning Hierarchies with CNNs</a:t>
            </a:r>
          </a:p>
        </p:txBody>
      </p:sp>
      <p:sp>
        <p:nvSpPr>
          <p:cNvPr id="5" name="Title 1"/>
          <p:cNvSpPr>
            <a:spLocks noGrp="1"/>
          </p:cNvSpPr>
          <p:nvPr>
            <p:ph type="title"/>
          </p:nvPr>
        </p:nvSpPr>
        <p:spPr>
          <a:xfrm>
            <a:off x="1522414" y="274638"/>
            <a:ext cx="9143998" cy="1020762"/>
          </a:xfrm>
        </p:spPr>
        <p:txBody>
          <a:bodyPr/>
          <a:lstStyle/>
          <a:p>
            <a:r>
              <a:rPr lang="en-US" dirty="0"/>
              <a:t>Learning Hierarchies with CNNs</a:t>
            </a:r>
          </a:p>
        </p:txBody>
      </p:sp>
    </p:spTree>
    <p:extLst>
      <p:ext uri="{BB962C8B-B14F-4D97-AF65-F5344CB8AC3E}">
        <p14:creationId xmlns:p14="http://schemas.microsoft.com/office/powerpoint/2010/main" val="113201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0.00643 0.00162 L 0.3401 0.12778 " pathEditMode="relative" rAng="0" ptsTypes="AA">
                                      <p:cBhvr>
                                        <p:cTn id="11" dur="2000" fill="hold"/>
                                        <p:tgtEl>
                                          <p:spTgt spid="2"/>
                                        </p:tgtEl>
                                        <p:attrNameLst>
                                          <p:attrName>ppt_x</p:attrName>
                                          <p:attrName>ppt_y</p:attrName>
                                        </p:attrNameLst>
                                      </p:cBhvr>
                                      <p:rCtr x="17326" y="6296"/>
                                    </p:animMotion>
                                  </p:childTnLst>
                                </p:cTn>
                              </p:par>
                            </p:childTnLst>
                          </p:cTn>
                        </p:par>
                        <p:par>
                          <p:cTn id="12" fill="hold">
                            <p:stCondLst>
                              <p:cond delay="2000"/>
                            </p:stCondLst>
                            <p:childTnLst>
                              <p:par>
                                <p:cTn id="13" presetID="42" presetClass="path" presetSubtype="0" accel="50000" decel="50000" fill="hold" nodeType="afterEffect">
                                  <p:stCondLst>
                                    <p:cond delay="0"/>
                                  </p:stCondLst>
                                  <p:childTnLst>
                                    <p:animMotion origin="layout" path="M -0.02709 0.03912 L 0.32395 0.16111 " pathEditMode="relative" rAng="0" ptsTypes="AA">
                                      <p:cBhvr>
                                        <p:cTn id="14" dur="2000" fill="hold"/>
                                        <p:tgtEl>
                                          <p:spTgt spid="2"/>
                                        </p:tgtEl>
                                        <p:attrNameLst>
                                          <p:attrName>ppt_x</p:attrName>
                                          <p:attrName>ppt_y</p:attrName>
                                        </p:attrNameLst>
                                      </p:cBhvr>
                                      <p:rCtr x="17552" y="6088"/>
                                    </p:animMotion>
                                  </p:childTnLst>
                                </p:cTn>
                              </p:par>
                            </p:childTnLst>
                          </p:cTn>
                        </p:par>
                        <p:par>
                          <p:cTn id="15" fill="hold">
                            <p:stCondLst>
                              <p:cond delay="4000"/>
                            </p:stCondLst>
                            <p:childTnLst>
                              <p:par>
                                <p:cTn id="16" presetID="42" presetClass="path" presetSubtype="0" accel="50000" decel="50000" fill="hold" nodeType="afterEffect">
                                  <p:stCondLst>
                                    <p:cond delay="0"/>
                                  </p:stCondLst>
                                  <p:childTnLst>
                                    <p:animMotion origin="layout" path="M -0.0415 0.07754 L 0.30364 0.19907 " pathEditMode="relative" rAng="0" ptsTypes="AA">
                                      <p:cBhvr>
                                        <p:cTn id="17" dur="2000" fill="hold"/>
                                        <p:tgtEl>
                                          <p:spTgt spid="2"/>
                                        </p:tgtEl>
                                        <p:attrNameLst>
                                          <p:attrName>ppt_x</p:attrName>
                                          <p:attrName>ppt_y</p:attrName>
                                        </p:attrNameLst>
                                      </p:cBhvr>
                                      <p:rCtr x="17257" y="6065"/>
                                    </p:animMotion>
                                  </p:childTnLst>
                                </p:cTn>
                              </p:par>
                            </p:childTnLst>
                          </p:cTn>
                        </p:par>
                        <p:par>
                          <p:cTn id="18" fill="hold">
                            <p:stCondLst>
                              <p:cond delay="6000"/>
                            </p:stCondLst>
                            <p:childTnLst>
                              <p:par>
                                <p:cTn id="19" presetID="10" presetClass="entr" presetSubtype="0" fill="hold" nodeType="after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500"/>
                                        <p:tgtEl>
                                          <p:spTgt spid="46"/>
                                        </p:tgtEl>
                                      </p:cBhvr>
                                    </p:animEffect>
                                  </p:childTnLst>
                                </p:cTn>
                              </p:par>
                            </p:childTnLst>
                          </p:cTn>
                        </p:par>
                        <p:par>
                          <p:cTn id="22" fill="hold">
                            <p:stCondLst>
                              <p:cond delay="6500"/>
                            </p:stCondLst>
                            <p:childTnLst>
                              <p:par>
                                <p:cTn id="23" presetID="10" presetClass="entr" presetSubtype="0" fill="hold" nodeType="after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xit" presetSubtype="0" fill="hold" nodeType="withEffect">
                                  <p:stCondLst>
                                    <p:cond delay="0"/>
                                  </p:stCondLst>
                                  <p:childTnLst>
                                    <p:animEffect transition="out" filter="fade">
                                      <p:cBhvr>
                                        <p:cTn id="27" dur="500"/>
                                        <p:tgtEl>
                                          <p:spTgt spid="2"/>
                                        </p:tgtEl>
                                      </p:cBhvr>
                                    </p:animEffect>
                                    <p:set>
                                      <p:cBhvr>
                                        <p:cTn id="28" dur="1" fill="hold">
                                          <p:stCondLst>
                                            <p:cond delay="499"/>
                                          </p:stCondLst>
                                        </p:cTn>
                                        <p:tgtEl>
                                          <p:spTgt spid="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par>
                                <p:cTn id="34" presetID="10" presetClass="entr" presetSubtype="0" fill="hold"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656012" y="3809312"/>
            <a:ext cx="8371167" cy="2761690"/>
          </a:xfrm>
          <a:prstGeom prst="rect">
            <a:avLst/>
          </a:prstGeom>
        </p:spPr>
      </p:pic>
      <p:sp>
        <p:nvSpPr>
          <p:cNvPr id="8" name="TextBox 7"/>
          <p:cNvSpPr txBox="1"/>
          <p:nvPr/>
        </p:nvSpPr>
        <p:spPr>
          <a:xfrm>
            <a:off x="4799012" y="3809312"/>
            <a:ext cx="2000250" cy="369332"/>
          </a:xfrm>
          <a:prstGeom prst="rect">
            <a:avLst/>
          </a:prstGeom>
          <a:noFill/>
        </p:spPr>
        <p:txBody>
          <a:bodyPr wrap="square" rtlCol="0">
            <a:spAutoFit/>
          </a:bodyPr>
          <a:lstStyle/>
          <a:p>
            <a:r>
              <a:rPr lang="en-US" dirty="0" err="1">
                <a:solidFill>
                  <a:schemeClr val="bg1"/>
                </a:solidFill>
                <a:latin typeface="Segoe UI Semilight" panose="020B0402040204020203" pitchFamily="34" charset="0"/>
                <a:cs typeface="Segoe UI Semilight" panose="020B0402040204020203" pitchFamily="34" charset="0"/>
              </a:rPr>
              <a:t>AlexNet</a:t>
            </a:r>
            <a:r>
              <a:rPr lang="en-US" dirty="0">
                <a:solidFill>
                  <a:schemeClr val="bg1"/>
                </a:solidFill>
                <a:latin typeface="Segoe UI Semilight" panose="020B0402040204020203" pitchFamily="34" charset="0"/>
                <a:cs typeface="Segoe UI Semilight" panose="020B0402040204020203" pitchFamily="34" charset="0"/>
              </a:rPr>
              <a:t>, 2012</a:t>
            </a:r>
          </a:p>
        </p:txBody>
      </p:sp>
      <p:sp>
        <p:nvSpPr>
          <p:cNvPr id="9" name="Title 1"/>
          <p:cNvSpPr txBox="1">
            <a:spLocks/>
          </p:cNvSpPr>
          <p:nvPr/>
        </p:nvSpPr>
        <p:spPr>
          <a:xfrm>
            <a:off x="9766578" y="4361529"/>
            <a:ext cx="899834" cy="39556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latin typeface="Segoe UI Semilight" panose="020B0402040204020203" pitchFamily="34" charset="0"/>
                <a:cs typeface="Segoe UI Semilight" panose="020B0402040204020203" pitchFamily="34" charset="0"/>
              </a:rPr>
              <a:t>Output</a:t>
            </a:r>
          </a:p>
        </p:txBody>
      </p:sp>
      <p:grpSp>
        <p:nvGrpSpPr>
          <p:cNvPr id="5" name="Group 4"/>
          <p:cNvGrpSpPr/>
          <p:nvPr/>
        </p:nvGrpSpPr>
        <p:grpSpPr>
          <a:xfrm>
            <a:off x="10063165" y="6037389"/>
            <a:ext cx="1816100" cy="567479"/>
            <a:chOff x="8453263" y="4428444"/>
            <a:chExt cx="1816100" cy="567479"/>
          </a:xfrm>
        </p:grpSpPr>
        <p:sp>
          <p:nvSpPr>
            <p:cNvPr id="2" name="Left Brace 1"/>
            <p:cNvSpPr/>
            <p:nvPr/>
          </p:nvSpPr>
          <p:spPr>
            <a:xfrm rot="16200000">
              <a:off x="9157593" y="3877444"/>
              <a:ext cx="164281" cy="1266281"/>
            </a:xfrm>
            <a:prstGeom prst="leftBrace">
              <a:avLst>
                <a:gd name="adj1" fmla="val 47460"/>
                <a:gd name="adj2" fmla="val 51713"/>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p:cNvSpPr txBox="1"/>
            <p:nvPr/>
          </p:nvSpPr>
          <p:spPr>
            <a:xfrm>
              <a:off x="8453263" y="4626591"/>
              <a:ext cx="1816100" cy="369332"/>
            </a:xfrm>
            <a:prstGeom prst="rect">
              <a:avLst/>
            </a:prstGeom>
            <a:noFill/>
          </p:spPr>
          <p:txBody>
            <a:bodyPr wrap="square" rtlCol="0">
              <a:spAutoFit/>
            </a:bodyPr>
            <a:lstStyle/>
            <a:p>
              <a:r>
                <a:rPr lang="en-US" dirty="0">
                  <a:solidFill>
                    <a:srgbClr val="C00000"/>
                  </a:solidFill>
                </a:rPr>
                <a:t>90% parameters</a:t>
              </a:r>
            </a:p>
          </p:txBody>
        </p:sp>
      </p:grpSp>
      <p:pic>
        <p:nvPicPr>
          <p:cNvPr id="10" name="Picture 9"/>
          <p:cNvPicPr/>
          <p:nvPr/>
        </p:nvPicPr>
        <p:blipFill>
          <a:blip r:embed="rId3"/>
          <a:stretch>
            <a:fillRect/>
          </a:stretch>
        </p:blipFill>
        <p:spPr>
          <a:xfrm>
            <a:off x="303212" y="1645811"/>
            <a:ext cx="7924800" cy="2119716"/>
          </a:xfrm>
          <a:prstGeom prst="rect">
            <a:avLst/>
          </a:prstGeom>
        </p:spPr>
      </p:pic>
      <p:sp>
        <p:nvSpPr>
          <p:cNvPr id="11" name="TextBox 10"/>
          <p:cNvSpPr txBox="1"/>
          <p:nvPr/>
        </p:nvSpPr>
        <p:spPr>
          <a:xfrm>
            <a:off x="6075892" y="1679678"/>
            <a:ext cx="2000250" cy="369332"/>
          </a:xfrm>
          <a:prstGeom prst="rect">
            <a:avLst/>
          </a:prstGeom>
          <a:noFill/>
        </p:spPr>
        <p:txBody>
          <a:bodyPr wrap="square" rtlCol="0">
            <a:spAutoFit/>
          </a:bodyPr>
          <a:lstStyle/>
          <a:p>
            <a:r>
              <a:rPr lang="en-US" dirty="0">
                <a:solidFill>
                  <a:schemeClr val="bg1"/>
                </a:solidFill>
                <a:latin typeface="Segoe UI Semilight" panose="020B0402040204020203" pitchFamily="34" charset="0"/>
                <a:cs typeface="Segoe UI Semilight" panose="020B0402040204020203" pitchFamily="34" charset="0"/>
              </a:rPr>
              <a:t>LeCun et al., 1998</a:t>
            </a:r>
          </a:p>
        </p:txBody>
      </p:sp>
      <p:sp>
        <p:nvSpPr>
          <p:cNvPr id="12" name="Title 1"/>
          <p:cNvSpPr>
            <a:spLocks noGrp="1"/>
          </p:cNvSpPr>
          <p:nvPr>
            <p:ph type="title"/>
          </p:nvPr>
        </p:nvSpPr>
        <p:spPr>
          <a:xfrm>
            <a:off x="1522414" y="274638"/>
            <a:ext cx="9143998" cy="1020762"/>
          </a:xfrm>
        </p:spPr>
        <p:txBody>
          <a:bodyPr/>
          <a:lstStyle/>
          <a:p>
            <a:r>
              <a:rPr lang="en-US" dirty="0"/>
              <a:t>Deep Convolutions</a:t>
            </a:r>
          </a:p>
        </p:txBody>
      </p:sp>
      <p:sp>
        <p:nvSpPr>
          <p:cNvPr id="4" name="Title 1"/>
          <p:cNvSpPr>
            <a:spLocks noGrp="1"/>
          </p:cNvSpPr>
          <p:nvPr>
            <p:ph type="title"/>
          </p:nvPr>
        </p:nvSpPr>
        <p:spPr>
          <a:xfrm>
            <a:off x="1522414" y="274638"/>
            <a:ext cx="9143998" cy="1020762"/>
          </a:xfrm>
        </p:spPr>
        <p:txBody>
          <a:bodyPr/>
          <a:lstStyle/>
          <a:p>
            <a:r>
              <a:rPr lang="en-US" dirty="0"/>
              <a:t>Deep Convolutions</a:t>
            </a:r>
          </a:p>
        </p:txBody>
      </p:sp>
    </p:spTree>
    <p:extLst>
      <p:ext uri="{BB962C8B-B14F-4D97-AF65-F5344CB8AC3E}">
        <p14:creationId xmlns:p14="http://schemas.microsoft.com/office/powerpoint/2010/main" val="1156536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extLst/>
          </p:nvPr>
        </p:nvGraphicFramePr>
        <p:xfrm>
          <a:off x="2552278" y="1385886"/>
          <a:ext cx="6898655" cy="4979203"/>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p:cNvSpPr txBox="1"/>
          <p:nvPr/>
        </p:nvSpPr>
        <p:spPr>
          <a:xfrm>
            <a:off x="3351212" y="76205"/>
            <a:ext cx="6324600" cy="954107"/>
          </a:xfrm>
          <a:prstGeom prst="rect">
            <a:avLst/>
          </a:prstGeom>
          <a:noFill/>
        </p:spPr>
        <p:txBody>
          <a:bodyPr wrap="square" rtlCol="0">
            <a:spAutoFit/>
          </a:bodyPr>
          <a:lstStyle/>
          <a:p>
            <a:r>
              <a:rPr lang="en-US" sz="4000" dirty="0">
                <a:latin typeface="Segoe UI Semilight" panose="020B0402040204020203" pitchFamily="34" charset="0"/>
                <a:cs typeface="Segoe UI Semilight" panose="020B0402040204020203" pitchFamily="34" charset="0"/>
              </a:rPr>
              <a:t>ImageNet 1K Competition  </a:t>
            </a:r>
            <a:r>
              <a:rPr lang="en-US" sz="1600" dirty="0">
                <a:latin typeface="Segoe UI Semilight" panose="020B0402040204020203" pitchFamily="34" charset="0"/>
                <a:cs typeface="Segoe UI Semilight" panose="020B0402040204020203" pitchFamily="34" charset="0"/>
              </a:rPr>
              <a:t>(Fall 2012)</a:t>
            </a:r>
          </a:p>
        </p:txBody>
      </p:sp>
      <p:sp>
        <p:nvSpPr>
          <p:cNvPr id="2" name="TextBox 1"/>
          <p:cNvSpPr txBox="1"/>
          <p:nvPr/>
        </p:nvSpPr>
        <p:spPr>
          <a:xfrm>
            <a:off x="8691568" y="5791201"/>
            <a:ext cx="2012410" cy="646331"/>
          </a:xfrm>
          <a:prstGeom prst="rect">
            <a:avLst/>
          </a:prstGeom>
          <a:noFill/>
        </p:spPr>
        <p:txBody>
          <a:bodyPr wrap="none" rtlCol="0">
            <a:spAutoFit/>
          </a:bodyPr>
          <a:lstStyle/>
          <a:p>
            <a:r>
              <a:rPr lang="en-US" dirty="0"/>
              <a:t>Deep CNN</a:t>
            </a:r>
          </a:p>
          <a:p>
            <a:r>
              <a:rPr lang="en-US" dirty="0"/>
              <a:t>Univ. Toronto team</a:t>
            </a:r>
          </a:p>
        </p:txBody>
      </p:sp>
    </p:spTree>
    <p:extLst>
      <p:ext uri="{BB962C8B-B14F-4D97-AF65-F5344CB8AC3E}">
        <p14:creationId xmlns:p14="http://schemas.microsoft.com/office/powerpoint/2010/main" val="1322972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ImageNet</a:t>
            </a:r>
          </a:p>
        </p:txBody>
      </p:sp>
      <p:pic>
        <p:nvPicPr>
          <p:cNvPr id="5" name="Content Placeholder 4"/>
          <p:cNvPicPr>
            <a:picLocks noGrp="1" noChangeAspect="1"/>
          </p:cNvPicPr>
          <p:nvPr>
            <p:ph idx="1"/>
          </p:nvPr>
        </p:nvPicPr>
        <p:blipFill>
          <a:blip r:embed="rId2"/>
          <a:stretch>
            <a:fillRect/>
          </a:stretch>
        </p:blipFill>
        <p:spPr>
          <a:xfrm>
            <a:off x="1522413" y="2039482"/>
            <a:ext cx="9144000" cy="3998235"/>
          </a:xfrm>
          <a:prstGeom prst="rect">
            <a:avLst/>
          </a:prstGeom>
        </p:spPr>
      </p:pic>
    </p:spTree>
    <p:extLst>
      <p:ext uri="{BB962C8B-B14F-4D97-AF65-F5344CB8AC3E}">
        <p14:creationId xmlns:p14="http://schemas.microsoft.com/office/powerpoint/2010/main" val="155162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088" y="1905000"/>
            <a:ext cx="9144000" cy="2667000"/>
          </a:xfrm>
        </p:spPr>
        <p:txBody>
          <a:bodyPr/>
          <a:lstStyle/>
          <a:p>
            <a:r>
              <a:rPr lang="en-US" dirty="0"/>
              <a:t>Deep Learning Frameworks</a:t>
            </a:r>
          </a:p>
        </p:txBody>
      </p:sp>
    </p:spTree>
    <p:extLst>
      <p:ext uri="{BB962C8B-B14F-4D97-AF65-F5344CB8AC3E}">
        <p14:creationId xmlns:p14="http://schemas.microsoft.com/office/powerpoint/2010/main" val="118389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 Frameworks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22669316"/>
              </p:ext>
            </p:extLst>
          </p:nvPr>
        </p:nvGraphicFramePr>
        <p:xfrm>
          <a:off x="1293812" y="1622213"/>
          <a:ext cx="9144000" cy="522732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929640">
                <a:tc>
                  <a:txBody>
                    <a:bodyPr/>
                    <a:lstStyle/>
                    <a:p>
                      <a:r>
                        <a:rPr lang="en-US" dirty="0"/>
                        <a:t>Framework</a:t>
                      </a:r>
                    </a:p>
                  </a:txBody>
                  <a:tcPr/>
                </a:tc>
                <a:tc>
                  <a:txBody>
                    <a:bodyPr/>
                    <a:lstStyle/>
                    <a:p>
                      <a:r>
                        <a:rPr lang="en-US" dirty="0"/>
                        <a:t>Definition</a:t>
                      </a:r>
                    </a:p>
                  </a:txBody>
                  <a:tcPr/>
                </a:tc>
                <a:tc>
                  <a:txBody>
                    <a:bodyPr/>
                    <a:lstStyle/>
                    <a:p>
                      <a:r>
                        <a:rPr lang="en-US" dirty="0"/>
                        <a:t>Sponsor</a:t>
                      </a:r>
                    </a:p>
                  </a:txBody>
                  <a:tcPr/>
                </a:tc>
                <a:tc>
                  <a:txBody>
                    <a:bodyPr/>
                    <a:lstStyle/>
                    <a:p>
                      <a:r>
                        <a:rPr lang="en-US" dirty="0"/>
                        <a:t>Additional APIs</a:t>
                      </a:r>
                    </a:p>
                  </a:txBody>
                  <a:tcPr/>
                </a:tc>
                <a:extLst>
                  <a:ext uri="{0D108BD9-81ED-4DB2-BD59-A6C34878D82A}">
                    <a16:rowId xmlns:a16="http://schemas.microsoft.com/office/drawing/2014/main" val="10000"/>
                  </a:ext>
                </a:extLst>
              </a:tr>
              <a:tr h="777240">
                <a:tc>
                  <a:txBody>
                    <a:bodyPr/>
                    <a:lstStyle/>
                    <a:p>
                      <a:r>
                        <a:rPr lang="en-US" dirty="0">
                          <a:solidFill>
                            <a:schemeClr val="tx1">
                              <a:lumMod val="95000"/>
                            </a:schemeClr>
                          </a:solidFill>
                          <a:hlinkClick r:id="rId2"/>
                        </a:rPr>
                        <a:t>CNTK</a:t>
                      </a:r>
                      <a:endParaRPr lang="en-US" dirty="0">
                        <a:solidFill>
                          <a:schemeClr val="tx1">
                            <a:lumMod val="95000"/>
                          </a:schemeClr>
                        </a:solidFill>
                      </a:endParaRPr>
                    </a:p>
                  </a:txBody>
                  <a:tcPr>
                    <a:solidFill>
                      <a:schemeClr val="accent1">
                        <a:alpha val="40000"/>
                      </a:schemeClr>
                    </a:solidFill>
                  </a:tcPr>
                </a:tc>
                <a:tc>
                  <a:txBody>
                    <a:bodyPr/>
                    <a:lstStyle/>
                    <a:p>
                      <a:r>
                        <a:rPr lang="en-US" dirty="0">
                          <a:solidFill>
                            <a:schemeClr val="tx1">
                              <a:lumMod val="95000"/>
                            </a:schemeClr>
                          </a:solidFill>
                        </a:rPr>
                        <a:t>Static Computational Graph</a:t>
                      </a:r>
                    </a:p>
                  </a:txBody>
                  <a:tcPr>
                    <a:solidFill>
                      <a:schemeClr val="accent1">
                        <a:alpha val="40000"/>
                      </a:schemeClr>
                    </a:solidFill>
                  </a:tcPr>
                </a:tc>
                <a:tc>
                  <a:txBody>
                    <a:bodyPr/>
                    <a:lstStyle/>
                    <a:p>
                      <a:r>
                        <a:rPr lang="en-US" dirty="0">
                          <a:solidFill>
                            <a:schemeClr val="tx1">
                              <a:lumMod val="95000"/>
                            </a:schemeClr>
                          </a:solidFill>
                        </a:rPr>
                        <a:t>Microsoft</a:t>
                      </a:r>
                    </a:p>
                  </a:txBody>
                  <a:tcPr>
                    <a:solidFill>
                      <a:schemeClr val="accent1">
                        <a:alpha val="40000"/>
                      </a:schemeClr>
                    </a:solidFill>
                  </a:tcPr>
                </a:tc>
                <a:tc>
                  <a:txBody>
                    <a:bodyPr/>
                    <a:lstStyle/>
                    <a:p>
                      <a:r>
                        <a:rPr lang="en-US" dirty="0" err="1">
                          <a:solidFill>
                            <a:schemeClr val="tx1">
                              <a:lumMod val="95000"/>
                            </a:schemeClr>
                          </a:solidFill>
                        </a:rPr>
                        <a:t>Brainscript</a:t>
                      </a:r>
                      <a:r>
                        <a:rPr lang="en-US" dirty="0">
                          <a:solidFill>
                            <a:schemeClr val="tx1">
                              <a:lumMod val="95000"/>
                            </a:schemeClr>
                          </a:solidFill>
                        </a:rPr>
                        <a:t>,</a:t>
                      </a:r>
                      <a:r>
                        <a:rPr lang="en-US" baseline="0" dirty="0">
                          <a:solidFill>
                            <a:schemeClr val="tx1">
                              <a:lumMod val="95000"/>
                            </a:schemeClr>
                          </a:solidFill>
                        </a:rPr>
                        <a:t> Python, </a:t>
                      </a:r>
                      <a:r>
                        <a:rPr lang="en-US" baseline="0" dirty="0" err="1">
                          <a:solidFill>
                            <a:schemeClr val="tx1">
                              <a:lumMod val="95000"/>
                            </a:schemeClr>
                          </a:solidFill>
                        </a:rPr>
                        <a:t>Keras</a:t>
                      </a:r>
                      <a:endParaRPr lang="en-US" dirty="0">
                        <a:solidFill>
                          <a:schemeClr val="tx1">
                            <a:lumMod val="95000"/>
                          </a:schemeClr>
                        </a:solidFill>
                      </a:endParaRPr>
                    </a:p>
                  </a:txBody>
                  <a:tcPr>
                    <a:solidFill>
                      <a:schemeClr val="accent1">
                        <a:alpha val="40000"/>
                      </a:schemeClr>
                    </a:solidFill>
                  </a:tcPr>
                </a:tc>
                <a:extLst>
                  <a:ext uri="{0D108BD9-81ED-4DB2-BD59-A6C34878D82A}">
                    <a16:rowId xmlns:a16="http://schemas.microsoft.com/office/drawing/2014/main" val="10001"/>
                  </a:ext>
                </a:extLst>
              </a:tr>
              <a:tr h="777240">
                <a:tc>
                  <a:txBody>
                    <a:bodyPr/>
                    <a:lstStyle/>
                    <a:p>
                      <a:r>
                        <a:rPr lang="en-US" dirty="0" err="1">
                          <a:solidFill>
                            <a:schemeClr val="tx1">
                              <a:lumMod val="95000"/>
                            </a:schemeClr>
                          </a:solidFill>
                          <a:hlinkClick r:id="rId3"/>
                        </a:rPr>
                        <a:t>TensorFlow</a:t>
                      </a:r>
                      <a:endParaRPr lang="en-US" dirty="0">
                        <a:solidFill>
                          <a:schemeClr val="tx1">
                            <a:lumMod val="95000"/>
                          </a:schemeClr>
                        </a:solidFill>
                      </a:endParaRPr>
                    </a:p>
                  </a:txBody>
                  <a:tcPr>
                    <a:solidFill>
                      <a:schemeClr val="accent1">
                        <a:alpha val="40000"/>
                      </a:schemeClr>
                    </a:solidFill>
                  </a:tcPr>
                </a:tc>
                <a:tc>
                  <a:txBody>
                    <a:bodyPr/>
                    <a:lstStyle/>
                    <a:p>
                      <a:r>
                        <a:rPr lang="en-US" dirty="0">
                          <a:solidFill>
                            <a:schemeClr val="tx1">
                              <a:lumMod val="95000"/>
                            </a:schemeClr>
                          </a:solidFill>
                        </a:rPr>
                        <a:t>Static Computational Graph</a:t>
                      </a:r>
                    </a:p>
                  </a:txBody>
                  <a:tcPr>
                    <a:solidFill>
                      <a:schemeClr val="accent1">
                        <a:alpha val="40000"/>
                      </a:schemeClr>
                    </a:solidFill>
                  </a:tcPr>
                </a:tc>
                <a:tc>
                  <a:txBody>
                    <a:bodyPr/>
                    <a:lstStyle/>
                    <a:p>
                      <a:r>
                        <a:rPr lang="en-US" dirty="0">
                          <a:solidFill>
                            <a:schemeClr val="tx1">
                              <a:lumMod val="95000"/>
                            </a:schemeClr>
                          </a:solidFill>
                        </a:rPr>
                        <a:t>Google</a:t>
                      </a:r>
                    </a:p>
                  </a:txBody>
                  <a:tcPr>
                    <a:solidFill>
                      <a:schemeClr val="accent1">
                        <a:alpha val="40000"/>
                      </a:schemeClr>
                    </a:solidFill>
                  </a:tcPr>
                </a:tc>
                <a:tc>
                  <a:txBody>
                    <a:bodyPr/>
                    <a:lstStyle/>
                    <a:p>
                      <a:r>
                        <a:rPr lang="en-US" dirty="0">
                          <a:solidFill>
                            <a:schemeClr val="tx1">
                              <a:lumMod val="95000"/>
                            </a:schemeClr>
                          </a:solidFill>
                          <a:hlinkClick r:id="rId4"/>
                        </a:rPr>
                        <a:t>Keras</a:t>
                      </a:r>
                      <a:r>
                        <a:rPr lang="en-US" dirty="0">
                          <a:solidFill>
                            <a:schemeClr val="tx1">
                              <a:lumMod val="95000"/>
                            </a:schemeClr>
                          </a:solidFill>
                        </a:rPr>
                        <a:t>, </a:t>
                      </a:r>
                      <a:r>
                        <a:rPr lang="en-US" dirty="0">
                          <a:solidFill>
                            <a:schemeClr val="tx1">
                              <a:lumMod val="95000"/>
                            </a:schemeClr>
                          </a:solidFill>
                          <a:hlinkClick r:id="rId5"/>
                        </a:rPr>
                        <a:t>TFSlim</a:t>
                      </a:r>
                      <a:r>
                        <a:rPr lang="en-US" dirty="0">
                          <a:solidFill>
                            <a:schemeClr val="tx1">
                              <a:lumMod val="95000"/>
                            </a:schemeClr>
                          </a:solidFill>
                        </a:rPr>
                        <a:t>, </a:t>
                      </a:r>
                      <a:r>
                        <a:rPr lang="en-US" dirty="0">
                          <a:solidFill>
                            <a:schemeClr val="tx1">
                              <a:lumMod val="95000"/>
                            </a:schemeClr>
                          </a:solidFill>
                          <a:hlinkClick r:id="rId6"/>
                        </a:rPr>
                        <a:t>TF Estimators</a:t>
                      </a:r>
                      <a:r>
                        <a:rPr lang="en-US" dirty="0">
                          <a:solidFill>
                            <a:schemeClr val="tx1">
                              <a:lumMod val="95000"/>
                            </a:schemeClr>
                          </a:solidFill>
                        </a:rPr>
                        <a:t>,</a:t>
                      </a:r>
                      <a:r>
                        <a:rPr lang="en-US" baseline="0" dirty="0">
                          <a:solidFill>
                            <a:schemeClr val="tx1">
                              <a:lumMod val="95000"/>
                            </a:schemeClr>
                          </a:solidFill>
                        </a:rPr>
                        <a:t> </a:t>
                      </a:r>
                      <a:r>
                        <a:rPr lang="en-US" dirty="0" err="1">
                          <a:solidFill>
                            <a:schemeClr val="tx1">
                              <a:lumMod val="95000"/>
                            </a:schemeClr>
                          </a:solidFill>
                          <a:hlinkClick r:id="rId7"/>
                        </a:rPr>
                        <a:t>TFLearn</a:t>
                      </a:r>
                      <a:r>
                        <a:rPr lang="en-US" dirty="0">
                          <a:solidFill>
                            <a:schemeClr val="tx1">
                              <a:lumMod val="95000"/>
                            </a:schemeClr>
                          </a:solidFill>
                        </a:rPr>
                        <a:t>, </a:t>
                      </a:r>
                      <a:r>
                        <a:rPr lang="en-US" dirty="0">
                          <a:solidFill>
                            <a:schemeClr val="tx1">
                              <a:lumMod val="95000"/>
                            </a:schemeClr>
                          </a:solidFill>
                          <a:hlinkClick r:id="rId8"/>
                        </a:rPr>
                        <a:t>Sonnet</a:t>
                      </a:r>
                      <a:r>
                        <a:rPr lang="en-US" dirty="0">
                          <a:solidFill>
                            <a:schemeClr val="tx1">
                              <a:lumMod val="95000"/>
                            </a:schemeClr>
                          </a:solidFill>
                        </a:rPr>
                        <a:t>, </a:t>
                      </a:r>
                      <a:r>
                        <a:rPr lang="is-IS" dirty="0">
                          <a:solidFill>
                            <a:schemeClr val="tx1">
                              <a:lumMod val="95000"/>
                            </a:schemeClr>
                          </a:solidFill>
                          <a:hlinkClick r:id="rId9"/>
                        </a:rPr>
                        <a:t>Tensor2Tensor</a:t>
                      </a:r>
                      <a:endParaRPr lang="en-US" dirty="0">
                        <a:solidFill>
                          <a:schemeClr val="tx1">
                            <a:lumMod val="95000"/>
                          </a:schemeClr>
                        </a:solidFill>
                      </a:endParaRPr>
                    </a:p>
                  </a:txBody>
                  <a:tcPr>
                    <a:solidFill>
                      <a:schemeClr val="accent1">
                        <a:alpha val="40000"/>
                      </a:schemeClr>
                    </a:solidFill>
                  </a:tcPr>
                </a:tc>
                <a:extLst>
                  <a:ext uri="{0D108BD9-81ED-4DB2-BD59-A6C34878D82A}">
                    <a16:rowId xmlns:a16="http://schemas.microsoft.com/office/drawing/2014/main" val="10002"/>
                  </a:ext>
                </a:extLst>
              </a:tr>
              <a:tr h="777240">
                <a:tc>
                  <a:txBody>
                    <a:bodyPr/>
                    <a:lstStyle/>
                    <a:p>
                      <a:r>
                        <a:rPr lang="en-US" dirty="0">
                          <a:solidFill>
                            <a:schemeClr val="tx1">
                              <a:lumMod val="95000"/>
                            </a:schemeClr>
                          </a:solidFill>
                        </a:rPr>
                        <a:t>Caffe2</a:t>
                      </a:r>
                    </a:p>
                  </a:txBody>
                  <a:tcPr>
                    <a:solidFill>
                      <a:schemeClr val="accent1">
                        <a:alpha val="40000"/>
                      </a:schemeClr>
                    </a:solidFill>
                  </a:tcPr>
                </a:tc>
                <a:tc>
                  <a:txBody>
                    <a:bodyPr/>
                    <a:lstStyle/>
                    <a:p>
                      <a:r>
                        <a:rPr lang="en-US" dirty="0">
                          <a:solidFill>
                            <a:schemeClr val="tx1">
                              <a:lumMod val="95000"/>
                            </a:schemeClr>
                          </a:solidFill>
                        </a:rPr>
                        <a:t>Static Computational</a:t>
                      </a:r>
                      <a:r>
                        <a:rPr lang="en-US" baseline="0" dirty="0">
                          <a:solidFill>
                            <a:schemeClr val="tx1">
                              <a:lumMod val="95000"/>
                            </a:schemeClr>
                          </a:solidFill>
                        </a:rPr>
                        <a:t> Graph</a:t>
                      </a:r>
                      <a:endParaRPr lang="en-US" dirty="0">
                        <a:solidFill>
                          <a:schemeClr val="tx1">
                            <a:lumMod val="95000"/>
                          </a:schemeClr>
                        </a:solidFill>
                      </a:endParaRPr>
                    </a:p>
                  </a:txBody>
                  <a:tcPr>
                    <a:solidFill>
                      <a:schemeClr val="accent1">
                        <a:alpha val="40000"/>
                      </a:schemeClr>
                    </a:solidFill>
                  </a:tcPr>
                </a:tc>
                <a:tc>
                  <a:txBody>
                    <a:bodyPr/>
                    <a:lstStyle/>
                    <a:p>
                      <a:r>
                        <a:rPr lang="en-US" dirty="0">
                          <a:solidFill>
                            <a:schemeClr val="tx1">
                              <a:lumMod val="95000"/>
                            </a:schemeClr>
                          </a:solidFill>
                        </a:rPr>
                        <a:t>Facebook</a:t>
                      </a:r>
                    </a:p>
                  </a:txBody>
                  <a:tcPr>
                    <a:solidFill>
                      <a:schemeClr val="accent1">
                        <a:alpha val="40000"/>
                      </a:schemeClr>
                    </a:solidFill>
                  </a:tcPr>
                </a:tc>
                <a:tc>
                  <a:txBody>
                    <a:bodyPr/>
                    <a:lstStyle/>
                    <a:p>
                      <a:endParaRPr lang="en-US" dirty="0">
                        <a:solidFill>
                          <a:schemeClr val="tx1">
                            <a:lumMod val="95000"/>
                          </a:schemeClr>
                        </a:solidFill>
                      </a:endParaRPr>
                    </a:p>
                  </a:txBody>
                  <a:tcPr>
                    <a:solidFill>
                      <a:schemeClr val="accent1">
                        <a:alpha val="40000"/>
                      </a:schemeClr>
                    </a:solidFill>
                  </a:tcPr>
                </a:tc>
                <a:extLst>
                  <a:ext uri="{0D108BD9-81ED-4DB2-BD59-A6C34878D82A}">
                    <a16:rowId xmlns:a16="http://schemas.microsoft.com/office/drawing/2014/main" val="10003"/>
                  </a:ext>
                </a:extLst>
              </a:tr>
              <a:tr h="777240">
                <a:tc>
                  <a:txBody>
                    <a:bodyPr/>
                    <a:lstStyle/>
                    <a:p>
                      <a:r>
                        <a:rPr lang="en-US" dirty="0" err="1">
                          <a:solidFill>
                            <a:schemeClr val="tx1">
                              <a:lumMod val="95000"/>
                            </a:schemeClr>
                          </a:solidFill>
                        </a:rPr>
                        <a:t>PyTorch</a:t>
                      </a:r>
                      <a:endParaRPr lang="en-US" dirty="0">
                        <a:solidFill>
                          <a:schemeClr val="tx1">
                            <a:lumMod val="95000"/>
                          </a:schemeClr>
                        </a:solidFill>
                      </a:endParaRPr>
                    </a:p>
                  </a:txBody>
                  <a:tcPr>
                    <a:solidFill>
                      <a:schemeClr val="accent1">
                        <a:alpha val="40000"/>
                      </a:schemeClr>
                    </a:solidFill>
                  </a:tcPr>
                </a:tc>
                <a:tc>
                  <a:txBody>
                    <a:bodyPr/>
                    <a:lstStyle/>
                    <a:p>
                      <a:r>
                        <a:rPr lang="en-US" dirty="0">
                          <a:solidFill>
                            <a:schemeClr val="tx1">
                              <a:lumMod val="95000"/>
                            </a:schemeClr>
                          </a:solidFill>
                        </a:rPr>
                        <a:t>Dynamic, Define and Run</a:t>
                      </a:r>
                    </a:p>
                  </a:txBody>
                  <a:tcPr>
                    <a:solidFill>
                      <a:schemeClr val="accent1">
                        <a:alpha val="40000"/>
                      </a:schemeClr>
                    </a:solidFill>
                  </a:tcPr>
                </a:tc>
                <a:tc>
                  <a:txBody>
                    <a:bodyPr/>
                    <a:lstStyle/>
                    <a:p>
                      <a:r>
                        <a:rPr lang="en-US" dirty="0">
                          <a:solidFill>
                            <a:schemeClr val="tx1">
                              <a:lumMod val="95000"/>
                            </a:schemeClr>
                          </a:solidFill>
                        </a:rPr>
                        <a:t>Facebook</a:t>
                      </a:r>
                    </a:p>
                  </a:txBody>
                  <a:tcPr>
                    <a:solidFill>
                      <a:schemeClr val="accent1">
                        <a:alpha val="40000"/>
                      </a:schemeClr>
                    </a:solidFill>
                  </a:tcPr>
                </a:tc>
                <a:tc>
                  <a:txBody>
                    <a:bodyPr/>
                    <a:lstStyle/>
                    <a:p>
                      <a:endParaRPr lang="en-US" dirty="0">
                        <a:solidFill>
                          <a:schemeClr val="tx1">
                            <a:lumMod val="95000"/>
                          </a:schemeClr>
                        </a:solidFill>
                      </a:endParaRPr>
                    </a:p>
                  </a:txBody>
                  <a:tcPr>
                    <a:solidFill>
                      <a:schemeClr val="accent1">
                        <a:alpha val="40000"/>
                      </a:schemeClr>
                    </a:solidFill>
                  </a:tcPr>
                </a:tc>
                <a:extLst>
                  <a:ext uri="{0D108BD9-81ED-4DB2-BD59-A6C34878D82A}">
                    <a16:rowId xmlns:a16="http://schemas.microsoft.com/office/drawing/2014/main" val="10004"/>
                  </a:ext>
                </a:extLst>
              </a:tr>
              <a:tr h="777240">
                <a:tc>
                  <a:txBody>
                    <a:bodyPr/>
                    <a:lstStyle/>
                    <a:p>
                      <a:r>
                        <a:rPr lang="en-US" dirty="0" err="1">
                          <a:solidFill>
                            <a:schemeClr val="tx1">
                              <a:lumMod val="95000"/>
                            </a:schemeClr>
                          </a:solidFill>
                        </a:rPr>
                        <a:t>MxNet</a:t>
                      </a:r>
                      <a:endParaRPr lang="en-US" dirty="0">
                        <a:solidFill>
                          <a:schemeClr val="tx1">
                            <a:lumMod val="95000"/>
                          </a:schemeClr>
                        </a:solidFill>
                      </a:endParaRPr>
                    </a:p>
                  </a:txBody>
                  <a:tcPr>
                    <a:solidFill>
                      <a:schemeClr val="accent1">
                        <a:alpha val="40000"/>
                      </a:schemeClr>
                    </a:solidFill>
                  </a:tcPr>
                </a:tc>
                <a:tc>
                  <a:txBody>
                    <a:bodyPr/>
                    <a:lstStyle/>
                    <a:p>
                      <a:r>
                        <a:rPr lang="en-US" dirty="0">
                          <a:solidFill>
                            <a:schemeClr val="tx1">
                              <a:lumMod val="95000"/>
                            </a:schemeClr>
                          </a:solidFill>
                        </a:rPr>
                        <a:t>Static Computational Graph</a:t>
                      </a:r>
                    </a:p>
                  </a:txBody>
                  <a:tcPr>
                    <a:solidFill>
                      <a:schemeClr val="accent1">
                        <a:alpha val="40000"/>
                      </a:schemeClr>
                    </a:solidFill>
                  </a:tcPr>
                </a:tc>
                <a:tc>
                  <a:txBody>
                    <a:bodyPr/>
                    <a:lstStyle/>
                    <a:p>
                      <a:r>
                        <a:rPr lang="en-US" dirty="0">
                          <a:solidFill>
                            <a:schemeClr val="tx1">
                              <a:lumMod val="95000"/>
                            </a:schemeClr>
                          </a:solidFill>
                        </a:rPr>
                        <a:t>Apache,</a:t>
                      </a:r>
                      <a:r>
                        <a:rPr lang="en-US" baseline="0" dirty="0">
                          <a:solidFill>
                            <a:schemeClr val="tx1">
                              <a:lumMod val="95000"/>
                            </a:schemeClr>
                          </a:solidFill>
                        </a:rPr>
                        <a:t> Amazon</a:t>
                      </a:r>
                      <a:endParaRPr lang="en-US" dirty="0">
                        <a:solidFill>
                          <a:schemeClr val="tx1">
                            <a:lumMod val="95000"/>
                          </a:schemeClr>
                        </a:solidFill>
                      </a:endParaRPr>
                    </a:p>
                  </a:txBody>
                  <a:tcPr>
                    <a:solidFill>
                      <a:schemeClr val="accent1">
                        <a:alpha val="40000"/>
                      </a:schemeClr>
                    </a:solidFill>
                  </a:tcPr>
                </a:tc>
                <a:tc>
                  <a:txBody>
                    <a:bodyPr/>
                    <a:lstStyle/>
                    <a:p>
                      <a:r>
                        <a:rPr lang="en-US" dirty="0">
                          <a:solidFill>
                            <a:schemeClr val="tx1">
                              <a:lumMod val="95000"/>
                            </a:schemeClr>
                          </a:solidFill>
                        </a:rPr>
                        <a:t>Gluon, </a:t>
                      </a:r>
                      <a:r>
                        <a:rPr lang="en-US" dirty="0" err="1">
                          <a:solidFill>
                            <a:schemeClr val="tx1">
                              <a:lumMod val="95000"/>
                            </a:schemeClr>
                          </a:solidFill>
                        </a:rPr>
                        <a:t>MxNet</a:t>
                      </a:r>
                      <a:endParaRPr lang="en-US" dirty="0">
                        <a:solidFill>
                          <a:schemeClr val="tx1">
                            <a:lumMod val="95000"/>
                          </a:schemeClr>
                        </a:solidFill>
                      </a:endParaRPr>
                    </a:p>
                  </a:txBody>
                  <a:tcPr>
                    <a:solidFill>
                      <a:schemeClr val="accent1">
                        <a:alpha val="4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84678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Intermediate Representations</a:t>
            </a:r>
          </a:p>
        </p:txBody>
      </p:sp>
      <p:pic>
        <p:nvPicPr>
          <p:cNvPr id="4" name="Content Placeholder 3"/>
          <p:cNvPicPr>
            <a:picLocks noGrp="1" noChangeAspect="1"/>
          </p:cNvPicPr>
          <p:nvPr>
            <p:ph idx="1"/>
          </p:nvPr>
        </p:nvPicPr>
        <p:blipFill>
          <a:blip r:embed="rId2"/>
          <a:stretch>
            <a:fillRect/>
          </a:stretch>
        </p:blipFill>
        <p:spPr>
          <a:xfrm>
            <a:off x="1370012" y="1828800"/>
            <a:ext cx="9144000" cy="2967789"/>
          </a:xfrm>
          <a:prstGeom prst="rect">
            <a:avLst/>
          </a:prstGeom>
        </p:spPr>
      </p:pic>
      <p:sp>
        <p:nvSpPr>
          <p:cNvPr id="6" name="TextBox 5"/>
          <p:cNvSpPr txBox="1"/>
          <p:nvPr/>
        </p:nvSpPr>
        <p:spPr>
          <a:xfrm>
            <a:off x="2971032" y="5296122"/>
            <a:ext cx="3991798" cy="433965"/>
          </a:xfrm>
          <a:prstGeom prst="rect">
            <a:avLst/>
          </a:prstGeom>
          <a:noFill/>
        </p:spPr>
        <p:txBody>
          <a:bodyPr wrap="none" rtlCol="0">
            <a:spAutoFit/>
          </a:bodyPr>
          <a:lstStyle/>
          <a:p>
            <a:pPr>
              <a:lnSpc>
                <a:spcPct val="90000"/>
              </a:lnSpc>
            </a:pPr>
            <a:r>
              <a:rPr lang="en-US" sz="2400" dirty="0">
                <a:hlinkClick r:id="rId3"/>
              </a:rPr>
              <a:t>https://</a:t>
            </a:r>
            <a:r>
              <a:rPr lang="en-US" sz="2400" dirty="0" err="1">
                <a:hlinkClick r:id="rId3"/>
              </a:rPr>
              <a:t>github.com</a:t>
            </a:r>
            <a:r>
              <a:rPr lang="en-US" sz="2400" dirty="0">
                <a:hlinkClick r:id="rId3"/>
              </a:rPr>
              <a:t>/</a:t>
            </a:r>
            <a:r>
              <a:rPr lang="en-US" sz="2400" dirty="0" err="1">
                <a:hlinkClick r:id="rId3"/>
              </a:rPr>
              <a:t>onnx</a:t>
            </a:r>
            <a:r>
              <a:rPr lang="en-US" sz="2400" dirty="0">
                <a:hlinkClick r:id="rId3"/>
              </a:rPr>
              <a:t>/</a:t>
            </a:r>
            <a:r>
              <a:rPr lang="en-US" sz="2400" dirty="0" err="1">
                <a:hlinkClick r:id="rId3"/>
              </a:rPr>
              <a:t>onnx</a:t>
            </a:r>
            <a:endParaRPr lang="en-US" sz="2400" dirty="0"/>
          </a:p>
        </p:txBody>
      </p:sp>
    </p:spTree>
    <p:extLst>
      <p:ext uri="{BB962C8B-B14F-4D97-AF65-F5344CB8AC3E}">
        <p14:creationId xmlns:p14="http://schemas.microsoft.com/office/powerpoint/2010/main" val="1295077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088" y="1905000"/>
            <a:ext cx="9144000" cy="2667000"/>
          </a:xfrm>
        </p:spPr>
        <p:txBody>
          <a:bodyPr/>
          <a:lstStyle/>
          <a:p>
            <a:r>
              <a:rPr lang="en-US" dirty="0"/>
              <a:t>Brief History</a:t>
            </a:r>
          </a:p>
        </p:txBody>
      </p:sp>
    </p:spTree>
    <p:extLst>
      <p:ext uri="{BB962C8B-B14F-4D97-AF65-F5344CB8AC3E}">
        <p14:creationId xmlns:p14="http://schemas.microsoft.com/office/powerpoint/2010/main" val="1730331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088" y="1905000"/>
            <a:ext cx="9144000" cy="2667000"/>
          </a:xfrm>
        </p:spPr>
        <p:txBody>
          <a:bodyPr/>
          <a:lstStyle/>
          <a:p>
            <a:r>
              <a:rPr lang="en-US" dirty="0"/>
              <a:t>What is the Microsoft Cognitive Toolkit</a:t>
            </a:r>
          </a:p>
        </p:txBody>
      </p:sp>
    </p:spTree>
    <p:extLst>
      <p:ext uri="{BB962C8B-B14F-4D97-AF65-F5344CB8AC3E}">
        <p14:creationId xmlns:p14="http://schemas.microsoft.com/office/powerpoint/2010/main" val="984254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Cognitive Toolkit</a:t>
            </a:r>
          </a:p>
        </p:txBody>
      </p:sp>
      <p:sp>
        <p:nvSpPr>
          <p:cNvPr id="10" name="Content Placeholder 2">
            <a:extLst>
              <a:ext uri="{FF2B5EF4-FFF2-40B4-BE49-F238E27FC236}">
                <a16:creationId xmlns:a16="http://schemas.microsoft.com/office/drawing/2014/main" id="{AF8A87BA-4F48-4336-A688-234F447CFD34}"/>
              </a:ext>
            </a:extLst>
          </p:cNvPr>
          <p:cNvSpPr>
            <a:spLocks noGrp="1"/>
          </p:cNvSpPr>
          <p:nvPr>
            <p:ph idx="1"/>
          </p:nvPr>
        </p:nvSpPr>
        <p:spPr>
          <a:xfrm>
            <a:off x="1217612" y="1905000"/>
            <a:ext cx="10724938" cy="4286306"/>
          </a:xfrm>
        </p:spPr>
        <p:txBody>
          <a:bodyPr>
            <a:normAutofit/>
          </a:bodyPr>
          <a:lstStyle/>
          <a:p>
            <a:pPr>
              <a:lnSpc>
                <a:spcPct val="100000"/>
              </a:lnSpc>
            </a:pPr>
            <a:r>
              <a:rPr lang="en-US" dirty="0"/>
              <a:t>Microsoft’s open-source deep-learning toolkit </a:t>
            </a:r>
          </a:p>
          <a:p>
            <a:pPr lvl="1">
              <a:lnSpc>
                <a:spcPct val="100000"/>
              </a:lnSpc>
            </a:pPr>
            <a:r>
              <a:rPr lang="en-US" u="sng" dirty="0">
                <a:solidFill>
                  <a:srgbClr val="0070C0"/>
                </a:solidFill>
              </a:rPr>
              <a:t>https://</a:t>
            </a:r>
            <a:r>
              <a:rPr lang="en-US" u="sng" dirty="0" err="1">
                <a:solidFill>
                  <a:srgbClr val="0070C0"/>
                </a:solidFill>
              </a:rPr>
              <a:t>github.com</a:t>
            </a:r>
            <a:r>
              <a:rPr lang="en-US" u="sng" dirty="0">
                <a:solidFill>
                  <a:srgbClr val="0070C0"/>
                </a:solidFill>
              </a:rPr>
              <a:t>/Microsoft/CNTK</a:t>
            </a:r>
            <a:endParaRPr lang="en-US" sz="3672" u="sng" dirty="0">
              <a:solidFill>
                <a:srgbClr val="0070C0"/>
              </a:solidFill>
            </a:endParaRPr>
          </a:p>
          <a:p>
            <a:pPr lvl="1">
              <a:lnSpc>
                <a:spcPct val="100000"/>
              </a:lnSpc>
            </a:pPr>
            <a:r>
              <a:rPr lang="en-US" dirty="0"/>
              <a:t>Created by Microsoft Speech researchers (Dong Yu et al.) in 2012, “Computational Network Toolkit”</a:t>
            </a:r>
          </a:p>
          <a:p>
            <a:pPr lvl="1">
              <a:lnSpc>
                <a:spcPct val="100000"/>
              </a:lnSpc>
            </a:pPr>
            <a:r>
              <a:rPr lang="en-US" dirty="0"/>
              <a:t>Open sourced on </a:t>
            </a:r>
            <a:r>
              <a:rPr lang="en-US" dirty="0" err="1"/>
              <a:t>CodePlex</a:t>
            </a:r>
            <a:r>
              <a:rPr lang="en-US" dirty="0"/>
              <a:t> in Apr 2015 </a:t>
            </a:r>
          </a:p>
          <a:p>
            <a:pPr lvl="1">
              <a:lnSpc>
                <a:spcPct val="100000"/>
              </a:lnSpc>
            </a:pPr>
            <a:r>
              <a:rPr lang="en-US" dirty="0"/>
              <a:t>On GitHub since Jan 2016 under MIT license, and </a:t>
            </a:r>
            <a:r>
              <a:rPr lang="de-DE" dirty="0" err="1"/>
              <a:t>renamed</a:t>
            </a:r>
            <a:r>
              <a:rPr lang="de-DE" dirty="0"/>
              <a:t> </a:t>
            </a:r>
            <a:r>
              <a:rPr lang="de-DE" dirty="0" err="1"/>
              <a:t>to</a:t>
            </a:r>
            <a:r>
              <a:rPr lang="de-DE" dirty="0"/>
              <a:t> </a:t>
            </a:r>
            <a:r>
              <a:rPr lang="en-US" dirty="0"/>
              <a:t>“</a:t>
            </a:r>
            <a:r>
              <a:rPr lang="de-DE" dirty="0" err="1"/>
              <a:t>Cognitive</a:t>
            </a:r>
            <a:r>
              <a:rPr lang="de-DE" dirty="0"/>
              <a:t> Toolkit</a:t>
            </a:r>
            <a:r>
              <a:rPr lang="en-US" dirty="0"/>
              <a:t>”</a:t>
            </a:r>
          </a:p>
          <a:p>
            <a:pPr lvl="1" fontAlgn="ctr">
              <a:lnSpc>
                <a:spcPct val="100000"/>
              </a:lnSpc>
            </a:pPr>
            <a:r>
              <a:rPr lang="en-US" dirty="0"/>
              <a:t>Community contributions from MIT, Stanford, </a:t>
            </a:r>
            <a:r>
              <a:rPr lang="en-US" dirty="0" err="1"/>
              <a:t>Nvidia</a:t>
            </a:r>
            <a:r>
              <a:rPr lang="en-US" dirty="0"/>
              <a:t> and many others </a:t>
            </a:r>
          </a:p>
          <a:p>
            <a:endParaRPr lang="en-US" sz="1632" dirty="0"/>
          </a:p>
          <a:p>
            <a:endParaRPr lang="en-US" dirty="0"/>
          </a:p>
        </p:txBody>
      </p:sp>
      <p:pic>
        <p:nvPicPr>
          <p:cNvPr id="5" name="Picture 4"/>
          <p:cNvPicPr>
            <a:picLocks noChangeAspect="1"/>
          </p:cNvPicPr>
          <p:nvPr/>
        </p:nvPicPr>
        <p:blipFill>
          <a:blip r:embed="rId2"/>
          <a:stretch>
            <a:fillRect/>
          </a:stretch>
        </p:blipFill>
        <p:spPr>
          <a:xfrm>
            <a:off x="1529293" y="4724400"/>
            <a:ext cx="5575300" cy="584200"/>
          </a:xfrm>
          <a:prstGeom prst="rect">
            <a:avLst/>
          </a:prstGeom>
        </p:spPr>
      </p:pic>
    </p:spTree>
    <p:extLst>
      <p:ext uri="{BB962C8B-B14F-4D97-AF65-F5344CB8AC3E}">
        <p14:creationId xmlns:p14="http://schemas.microsoft.com/office/powerpoint/2010/main" val="1593497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EBD8D-7F8B-4416-B566-26318E021540}"/>
              </a:ext>
            </a:extLst>
          </p:cNvPr>
          <p:cNvSpPr>
            <a:spLocks noGrp="1"/>
          </p:cNvSpPr>
          <p:nvPr>
            <p:ph type="title"/>
          </p:nvPr>
        </p:nvSpPr>
        <p:spPr/>
        <p:txBody>
          <a:bodyPr>
            <a:normAutofit/>
          </a:bodyPr>
          <a:lstStyle/>
          <a:p>
            <a:r>
              <a:rPr lang="en-US"/>
              <a:t>Microsoft Cognitive Toolkit</a:t>
            </a:r>
          </a:p>
        </p:txBody>
      </p:sp>
      <p:sp>
        <p:nvSpPr>
          <p:cNvPr id="3" name="Content Placeholder 2">
            <a:extLst>
              <a:ext uri="{FF2B5EF4-FFF2-40B4-BE49-F238E27FC236}">
                <a16:creationId xmlns:a16="http://schemas.microsoft.com/office/drawing/2014/main" id="{AF8A87BA-4F48-4336-A688-234F447CFD34}"/>
              </a:ext>
            </a:extLst>
          </p:cNvPr>
          <p:cNvSpPr>
            <a:spLocks noGrp="1"/>
          </p:cNvSpPr>
          <p:nvPr>
            <p:ph idx="1"/>
          </p:nvPr>
        </p:nvSpPr>
        <p:spPr>
          <a:xfrm>
            <a:off x="838727" y="1826270"/>
            <a:ext cx="10511370" cy="4200952"/>
          </a:xfrm>
        </p:spPr>
        <p:txBody>
          <a:bodyPr>
            <a:normAutofit fontScale="92500" lnSpcReduction="10000"/>
          </a:bodyPr>
          <a:lstStyle/>
          <a:p>
            <a:r>
              <a:rPr lang="en-US" dirty="0"/>
              <a:t>Runs over 80% Microsoft internal DL workload</a:t>
            </a:r>
          </a:p>
          <a:p>
            <a:r>
              <a:rPr lang="en-US" dirty="0"/>
              <a:t>1st-class on Linux and Windows + </a:t>
            </a:r>
            <a:r>
              <a:rPr lang="en-US" dirty="0" err="1"/>
              <a:t>nvidia-docker</a:t>
            </a:r>
            <a:endParaRPr lang="en-US" dirty="0"/>
          </a:p>
          <a:p>
            <a:r>
              <a:rPr lang="en-US" dirty="0"/>
              <a:t>New in v2.0 GA (Jun 2017):</a:t>
            </a:r>
          </a:p>
          <a:p>
            <a:pPr lvl="1"/>
            <a:r>
              <a:rPr lang="en-US" dirty="0" err="1"/>
              <a:t>Keras</a:t>
            </a:r>
            <a:r>
              <a:rPr lang="en-US" dirty="0"/>
              <a:t> backend support </a:t>
            </a:r>
          </a:p>
          <a:p>
            <a:pPr lvl="1"/>
            <a:r>
              <a:rPr lang="en-US" dirty="0"/>
              <a:t>Java + Spark bindings</a:t>
            </a:r>
          </a:p>
          <a:p>
            <a:pPr lvl="1"/>
            <a:r>
              <a:rPr lang="en-US" dirty="0"/>
              <a:t>Beta R bindings</a:t>
            </a:r>
          </a:p>
          <a:p>
            <a:pPr lvl="1"/>
            <a:r>
              <a:rPr lang="en-US" dirty="0"/>
              <a:t>Model compression (Fast </a:t>
            </a:r>
            <a:r>
              <a:rPr lang="en-US" dirty="0" err="1"/>
              <a:t>binarized</a:t>
            </a:r>
            <a:r>
              <a:rPr lang="en-US" dirty="0"/>
              <a:t> evaluation)</a:t>
            </a:r>
          </a:p>
          <a:p>
            <a:pPr lvl="1"/>
            <a:r>
              <a:rPr lang="en-US" dirty="0">
                <a:hlinkClick r:id="rId3"/>
              </a:rPr>
              <a:t>Cross-talk with </a:t>
            </a:r>
            <a:r>
              <a:rPr lang="en-US" dirty="0" err="1">
                <a:hlinkClick r:id="rId3"/>
              </a:rPr>
              <a:t>Tensorflow</a:t>
            </a:r>
            <a:r>
              <a:rPr lang="en-US" dirty="0">
                <a:hlinkClick r:id="rId3"/>
              </a:rPr>
              <a:t> and </a:t>
            </a:r>
            <a:r>
              <a:rPr lang="en-US" dirty="0" err="1">
                <a:hlinkClick r:id="rId3"/>
              </a:rPr>
              <a:t>Caffe</a:t>
            </a:r>
            <a:endParaRPr lang="en-US" dirty="0"/>
          </a:p>
          <a:p>
            <a:pPr lvl="1"/>
            <a:r>
              <a:rPr lang="en-US" dirty="0">
                <a:hlinkClick r:id="rId4"/>
              </a:rPr>
              <a:t>Reinforcement learning framework (beta)</a:t>
            </a:r>
            <a:endParaRPr lang="en-US" dirty="0"/>
          </a:p>
          <a:p>
            <a:r>
              <a:rPr lang="en-US" dirty="0"/>
              <a:t>Latest version: 2.1 (July 2017)</a:t>
            </a:r>
          </a:p>
          <a:p>
            <a:r>
              <a:rPr lang="en-US" dirty="0"/>
              <a:t>Fall Review plan (</a:t>
            </a:r>
            <a:r>
              <a:rPr lang="en-US" dirty="0">
                <a:hlinkClick r:id="rId5"/>
              </a:rPr>
              <a:t>https://github.com/Microsoft/CNTK/issues/2194)</a:t>
            </a:r>
            <a:endParaRPr lang="en-US" dirty="0"/>
          </a:p>
          <a:p>
            <a:endParaRPr lang="en-US" dirty="0"/>
          </a:p>
          <a:p>
            <a:endParaRPr lang="en-US" sz="1600" dirty="0"/>
          </a:p>
          <a:p>
            <a:endParaRPr lang="en-US" dirty="0"/>
          </a:p>
        </p:txBody>
      </p:sp>
      <p:pic>
        <p:nvPicPr>
          <p:cNvPr id="4" name="Picture 3">
            <a:extLst>
              <a:ext uri="{FF2B5EF4-FFF2-40B4-BE49-F238E27FC236}">
                <a16:creationId xmlns:a16="http://schemas.microsoft.com/office/drawing/2014/main" id="{CF68545D-837D-4DD4-9ED7-A9C22D767FDC}"/>
              </a:ext>
            </a:extLst>
          </p:cNvPr>
          <p:cNvPicPr>
            <a:picLocks noChangeAspect="1"/>
          </p:cNvPicPr>
          <p:nvPr/>
        </p:nvPicPr>
        <p:blipFill rotWithShape="1">
          <a:blip r:embed="rId6">
            <a:extLst>
              <a:ext uri="{28A0092B-C50C-407E-A947-70E740481C1C}">
                <a14:useLocalDpi xmlns:a14="http://schemas.microsoft.com/office/drawing/2010/main" val="0"/>
              </a:ext>
            </a:extLst>
          </a:blip>
          <a:srcRect l="-79" t="784" r="79" b="234"/>
          <a:stretch/>
        </p:blipFill>
        <p:spPr>
          <a:xfrm>
            <a:off x="9570333" y="161855"/>
            <a:ext cx="2262171" cy="2260018"/>
          </a:xfrm>
          <a:prstGeom prst="rect">
            <a:avLst/>
          </a:prstGeom>
        </p:spPr>
      </p:pic>
    </p:spTree>
    <p:extLst>
      <p:ext uri="{BB962C8B-B14F-4D97-AF65-F5344CB8AC3E}">
        <p14:creationId xmlns:p14="http://schemas.microsoft.com/office/powerpoint/2010/main" val="186612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F444B-86A1-40EC-8A48-9FE8E9C7A916}"/>
              </a:ext>
            </a:extLst>
          </p:cNvPr>
          <p:cNvSpPr>
            <a:spLocks noGrp="1"/>
          </p:cNvSpPr>
          <p:nvPr>
            <p:ph type="title"/>
          </p:nvPr>
        </p:nvSpPr>
        <p:spPr/>
        <p:txBody>
          <a:bodyPr/>
          <a:lstStyle/>
          <a:p>
            <a:r>
              <a:rPr lang="en-US" dirty="0"/>
              <a:t>Cognitive Toolkit – Speed and Performance</a:t>
            </a:r>
          </a:p>
        </p:txBody>
      </p:sp>
      <p:graphicFrame>
        <p:nvGraphicFramePr>
          <p:cNvPr id="4" name="Content Placeholder 3">
            <a:extLst>
              <a:ext uri="{FF2B5EF4-FFF2-40B4-BE49-F238E27FC236}">
                <a16:creationId xmlns:a16="http://schemas.microsoft.com/office/drawing/2014/main" id="{B84161F7-E225-4188-9803-35BD461F8F01}"/>
              </a:ext>
            </a:extLst>
          </p:cNvPr>
          <p:cNvGraphicFramePr>
            <a:graphicFrameLocks noGrp="1"/>
          </p:cNvGraphicFramePr>
          <p:nvPr>
            <p:ph idx="1"/>
            <p:extLst>
              <p:ext uri="{D42A27DB-BD31-4B8C-83A1-F6EECF244321}">
                <p14:modId xmlns:p14="http://schemas.microsoft.com/office/powerpoint/2010/main" val="969623679"/>
              </p:ext>
            </p:extLst>
          </p:nvPr>
        </p:nvGraphicFramePr>
        <p:xfrm>
          <a:off x="837138" y="3776830"/>
          <a:ext cx="10511371" cy="2483930"/>
        </p:xfrm>
        <a:graphic>
          <a:graphicData uri="http://schemas.openxmlformats.org/drawingml/2006/table">
            <a:tbl>
              <a:tblPr firstRow="1" bandRow="1">
                <a:tableStyleId>{5C22544A-7EE6-4342-B048-85BDC9FD1C3A}</a:tableStyleId>
              </a:tblPr>
              <a:tblGrid>
                <a:gridCol w="1751895">
                  <a:extLst>
                    <a:ext uri="{9D8B030D-6E8A-4147-A177-3AD203B41FA5}">
                      <a16:colId xmlns:a16="http://schemas.microsoft.com/office/drawing/2014/main" val="3668641878"/>
                    </a:ext>
                  </a:extLst>
                </a:gridCol>
                <a:gridCol w="1578327">
                  <a:extLst>
                    <a:ext uri="{9D8B030D-6E8A-4147-A177-3AD203B41FA5}">
                      <a16:colId xmlns:a16="http://schemas.microsoft.com/office/drawing/2014/main" val="3937841268"/>
                    </a:ext>
                  </a:extLst>
                </a:gridCol>
                <a:gridCol w="1925464">
                  <a:extLst>
                    <a:ext uri="{9D8B030D-6E8A-4147-A177-3AD203B41FA5}">
                      <a16:colId xmlns:a16="http://schemas.microsoft.com/office/drawing/2014/main" val="1820031210"/>
                    </a:ext>
                  </a:extLst>
                </a:gridCol>
                <a:gridCol w="1751895">
                  <a:extLst>
                    <a:ext uri="{9D8B030D-6E8A-4147-A177-3AD203B41FA5}">
                      <a16:colId xmlns:a16="http://schemas.microsoft.com/office/drawing/2014/main" val="1751053492"/>
                    </a:ext>
                  </a:extLst>
                </a:gridCol>
                <a:gridCol w="1751895">
                  <a:extLst>
                    <a:ext uri="{9D8B030D-6E8A-4147-A177-3AD203B41FA5}">
                      <a16:colId xmlns:a16="http://schemas.microsoft.com/office/drawing/2014/main" val="1096253776"/>
                    </a:ext>
                  </a:extLst>
                </a:gridCol>
                <a:gridCol w="1751895">
                  <a:extLst>
                    <a:ext uri="{9D8B030D-6E8A-4147-A177-3AD203B41FA5}">
                      <a16:colId xmlns:a16="http://schemas.microsoft.com/office/drawing/2014/main" val="2536727957"/>
                    </a:ext>
                  </a:extLst>
                </a:gridCol>
              </a:tblGrid>
              <a:tr h="375197">
                <a:tc>
                  <a:txBody>
                    <a:bodyPr/>
                    <a:lstStyle/>
                    <a:p>
                      <a:endParaRPr lang="en-US" sz="1900"/>
                    </a:p>
                  </a:txBody>
                  <a:tcPr marL="91403" marR="91403" marT="45701" marB="45701">
                    <a:solidFill>
                      <a:srgbClr val="0070C0"/>
                    </a:solidFill>
                  </a:tcPr>
                </a:tc>
                <a:tc>
                  <a:txBody>
                    <a:bodyPr/>
                    <a:lstStyle/>
                    <a:p>
                      <a:r>
                        <a:rPr lang="en-US" sz="1900"/>
                        <a:t>Caffe</a:t>
                      </a:r>
                    </a:p>
                  </a:txBody>
                  <a:tcPr marL="91403" marR="91403" marT="45701" marB="45701">
                    <a:solidFill>
                      <a:srgbClr val="0070C0"/>
                    </a:solidFill>
                  </a:tcPr>
                </a:tc>
                <a:tc>
                  <a:txBody>
                    <a:bodyPr/>
                    <a:lstStyle/>
                    <a:p>
                      <a:r>
                        <a:rPr lang="en-US" sz="1900"/>
                        <a:t>Cognitive Toolkit</a:t>
                      </a:r>
                    </a:p>
                  </a:txBody>
                  <a:tcPr marL="91403" marR="91403" marT="45701" marB="45701">
                    <a:solidFill>
                      <a:srgbClr val="0070C0"/>
                    </a:solidFill>
                  </a:tcPr>
                </a:tc>
                <a:tc>
                  <a:txBody>
                    <a:bodyPr/>
                    <a:lstStyle/>
                    <a:p>
                      <a:r>
                        <a:rPr lang="en-US" sz="1900"/>
                        <a:t>MxNet</a:t>
                      </a:r>
                    </a:p>
                  </a:txBody>
                  <a:tcPr marL="91403" marR="91403" marT="45701" marB="45701">
                    <a:solidFill>
                      <a:srgbClr val="0070C0"/>
                    </a:solidFill>
                  </a:tcPr>
                </a:tc>
                <a:tc>
                  <a:txBody>
                    <a:bodyPr/>
                    <a:lstStyle/>
                    <a:p>
                      <a:r>
                        <a:rPr lang="en-US" sz="1900"/>
                        <a:t>TensorFlow</a:t>
                      </a:r>
                    </a:p>
                  </a:txBody>
                  <a:tcPr marL="91403" marR="91403" marT="45701" marB="45701">
                    <a:solidFill>
                      <a:srgbClr val="0070C0"/>
                    </a:solidFill>
                  </a:tcPr>
                </a:tc>
                <a:tc>
                  <a:txBody>
                    <a:bodyPr/>
                    <a:lstStyle/>
                    <a:p>
                      <a:r>
                        <a:rPr lang="en-US" sz="1900"/>
                        <a:t>Torch </a:t>
                      </a:r>
                    </a:p>
                  </a:txBody>
                  <a:tcPr marL="91403" marR="91403" marT="45701" marB="45701">
                    <a:solidFill>
                      <a:srgbClr val="0070C0"/>
                    </a:solidFill>
                  </a:tcPr>
                </a:tc>
                <a:extLst>
                  <a:ext uri="{0D108BD9-81ED-4DB2-BD59-A6C34878D82A}">
                    <a16:rowId xmlns:a16="http://schemas.microsoft.com/office/drawing/2014/main" val="1847800034"/>
                  </a:ext>
                </a:extLst>
              </a:tr>
              <a:tr h="375197">
                <a:tc>
                  <a:txBody>
                    <a:bodyPr/>
                    <a:lstStyle/>
                    <a:p>
                      <a:r>
                        <a:rPr lang="en-US" sz="1900"/>
                        <a:t>FCN5 (1024)</a:t>
                      </a:r>
                    </a:p>
                  </a:txBody>
                  <a:tcPr marL="91403" marR="91403" marT="45701" marB="45701"/>
                </a:tc>
                <a:tc>
                  <a:txBody>
                    <a:bodyPr/>
                    <a:lstStyle/>
                    <a:p>
                      <a:r>
                        <a:rPr lang="en-US" sz="1900"/>
                        <a:t>55.329ms</a:t>
                      </a:r>
                    </a:p>
                  </a:txBody>
                  <a:tcPr marL="91403" marR="91403" marT="45701" marB="45701"/>
                </a:tc>
                <a:tc>
                  <a:txBody>
                    <a:bodyPr/>
                    <a:lstStyle/>
                    <a:p>
                      <a:r>
                        <a:rPr lang="en-US" sz="1900" b="1">
                          <a:solidFill>
                            <a:schemeClr val="accent1"/>
                          </a:solidFill>
                        </a:rPr>
                        <a:t>51.038ms</a:t>
                      </a:r>
                    </a:p>
                  </a:txBody>
                  <a:tcPr marL="91403" marR="91403" marT="45701" marB="45701"/>
                </a:tc>
                <a:tc>
                  <a:txBody>
                    <a:bodyPr/>
                    <a:lstStyle/>
                    <a:p>
                      <a:r>
                        <a:rPr lang="en-US" sz="1900"/>
                        <a:t>60.448ms</a:t>
                      </a:r>
                    </a:p>
                  </a:txBody>
                  <a:tcPr marL="91403" marR="91403" marT="45701" marB="45701"/>
                </a:tc>
                <a:tc>
                  <a:txBody>
                    <a:bodyPr/>
                    <a:lstStyle/>
                    <a:p>
                      <a:r>
                        <a:rPr lang="en-US" sz="1900" dirty="0"/>
                        <a:t>62.044ms</a:t>
                      </a:r>
                    </a:p>
                  </a:txBody>
                  <a:tcPr marL="91403" marR="91403" marT="45701" marB="45701"/>
                </a:tc>
                <a:tc>
                  <a:txBody>
                    <a:bodyPr/>
                    <a:lstStyle/>
                    <a:p>
                      <a:r>
                        <a:rPr lang="en-US" sz="1900"/>
                        <a:t>52.154ms</a:t>
                      </a:r>
                    </a:p>
                  </a:txBody>
                  <a:tcPr marL="91403" marR="91403" marT="45701" marB="45701"/>
                </a:tc>
                <a:extLst>
                  <a:ext uri="{0D108BD9-81ED-4DB2-BD59-A6C34878D82A}">
                    <a16:rowId xmlns:a16="http://schemas.microsoft.com/office/drawing/2014/main" val="1293638405"/>
                  </a:ext>
                </a:extLst>
              </a:tr>
              <a:tr h="375197">
                <a:tc>
                  <a:txBody>
                    <a:bodyPr/>
                    <a:lstStyle/>
                    <a:p>
                      <a:r>
                        <a:rPr lang="en-US" sz="1900" err="1"/>
                        <a:t>AlexNet</a:t>
                      </a:r>
                      <a:r>
                        <a:rPr lang="en-US" sz="1900"/>
                        <a:t> (256)</a:t>
                      </a:r>
                    </a:p>
                  </a:txBody>
                  <a:tcPr marL="91403" marR="91403" marT="45701" marB="45701"/>
                </a:tc>
                <a:tc>
                  <a:txBody>
                    <a:bodyPr/>
                    <a:lstStyle/>
                    <a:p>
                      <a:r>
                        <a:rPr lang="en-US" sz="1900"/>
                        <a:t>36.815ms</a:t>
                      </a:r>
                    </a:p>
                  </a:txBody>
                  <a:tcPr marL="91403" marR="91403" marT="45701" marB="45701"/>
                </a:tc>
                <a:tc>
                  <a:txBody>
                    <a:bodyPr/>
                    <a:lstStyle/>
                    <a:p>
                      <a:r>
                        <a:rPr lang="en-US" sz="1900" b="1">
                          <a:solidFill>
                            <a:schemeClr val="accent1"/>
                          </a:solidFill>
                        </a:rPr>
                        <a:t>27.215ms</a:t>
                      </a:r>
                    </a:p>
                  </a:txBody>
                  <a:tcPr marL="91403" marR="91403" marT="45701" marB="45701"/>
                </a:tc>
                <a:tc>
                  <a:txBody>
                    <a:bodyPr/>
                    <a:lstStyle/>
                    <a:p>
                      <a:r>
                        <a:rPr lang="en-US" sz="1900"/>
                        <a:t>28.994ms</a:t>
                      </a:r>
                    </a:p>
                  </a:txBody>
                  <a:tcPr marL="91403" marR="91403" marT="45701" marB="45701"/>
                </a:tc>
                <a:tc>
                  <a:txBody>
                    <a:bodyPr/>
                    <a:lstStyle/>
                    <a:p>
                      <a:r>
                        <a:rPr lang="en-US" sz="1900"/>
                        <a:t>103.960ms</a:t>
                      </a:r>
                    </a:p>
                  </a:txBody>
                  <a:tcPr marL="91403" marR="91403" marT="45701" marB="45701"/>
                </a:tc>
                <a:tc>
                  <a:txBody>
                    <a:bodyPr/>
                    <a:lstStyle/>
                    <a:p>
                      <a:r>
                        <a:rPr lang="en-US" sz="1900"/>
                        <a:t>37.462ms</a:t>
                      </a:r>
                    </a:p>
                  </a:txBody>
                  <a:tcPr marL="91403" marR="91403" marT="45701" marB="45701"/>
                </a:tc>
                <a:extLst>
                  <a:ext uri="{0D108BD9-81ED-4DB2-BD59-A6C34878D82A}">
                    <a16:rowId xmlns:a16="http://schemas.microsoft.com/office/drawing/2014/main" val="97882964"/>
                  </a:ext>
                </a:extLst>
              </a:tr>
              <a:tr h="375197">
                <a:tc>
                  <a:txBody>
                    <a:bodyPr/>
                    <a:lstStyle/>
                    <a:p>
                      <a:r>
                        <a:rPr lang="en-US" sz="1900" err="1"/>
                        <a:t>ResNet</a:t>
                      </a:r>
                      <a:r>
                        <a:rPr lang="en-US" sz="1900"/>
                        <a:t> (32)</a:t>
                      </a:r>
                      <a:endParaRPr lang="en-US" sz="1900">
                        <a:solidFill>
                          <a:srgbClr val="FF0000"/>
                        </a:solidFill>
                      </a:endParaRPr>
                    </a:p>
                  </a:txBody>
                  <a:tcPr marL="91403" marR="91403" marT="45701" marB="45701"/>
                </a:tc>
                <a:tc>
                  <a:txBody>
                    <a:bodyPr/>
                    <a:lstStyle/>
                    <a:p>
                      <a:r>
                        <a:rPr lang="en-US" sz="1900"/>
                        <a:t>143.987ms</a:t>
                      </a:r>
                    </a:p>
                  </a:txBody>
                  <a:tcPr marL="91403" marR="91403" marT="45701" marB="45701"/>
                </a:tc>
                <a:tc>
                  <a:txBody>
                    <a:bodyPr/>
                    <a:lstStyle/>
                    <a:p>
                      <a:r>
                        <a:rPr lang="en-US" sz="1900" b="1">
                          <a:solidFill>
                            <a:schemeClr val="accent1"/>
                          </a:solidFill>
                        </a:rPr>
                        <a:t>81.470ms</a:t>
                      </a:r>
                    </a:p>
                  </a:txBody>
                  <a:tcPr marL="91403" marR="91403" marT="45701" marB="45701"/>
                </a:tc>
                <a:tc>
                  <a:txBody>
                    <a:bodyPr/>
                    <a:lstStyle/>
                    <a:p>
                      <a:r>
                        <a:rPr lang="en-US" sz="1900"/>
                        <a:t>84.545ms</a:t>
                      </a:r>
                    </a:p>
                  </a:txBody>
                  <a:tcPr marL="91403" marR="91403" marT="45701" marB="45701"/>
                </a:tc>
                <a:tc>
                  <a:txBody>
                    <a:bodyPr/>
                    <a:lstStyle/>
                    <a:p>
                      <a:r>
                        <a:rPr lang="en-US" sz="1900"/>
                        <a:t>181.404ms</a:t>
                      </a:r>
                    </a:p>
                  </a:txBody>
                  <a:tcPr marL="91403" marR="91403" marT="45701" marB="45701"/>
                </a:tc>
                <a:tc>
                  <a:txBody>
                    <a:bodyPr/>
                    <a:lstStyle/>
                    <a:p>
                      <a:r>
                        <a:rPr lang="en-US" sz="1900"/>
                        <a:t>90.935ms</a:t>
                      </a:r>
                    </a:p>
                  </a:txBody>
                  <a:tcPr marL="91403" marR="91403" marT="45701" marB="45701"/>
                </a:tc>
                <a:extLst>
                  <a:ext uri="{0D108BD9-81ED-4DB2-BD59-A6C34878D82A}">
                    <a16:rowId xmlns:a16="http://schemas.microsoft.com/office/drawing/2014/main" val="3232059880"/>
                  </a:ext>
                </a:extLst>
              </a:tr>
              <a:tr h="658991">
                <a:tc>
                  <a:txBody>
                    <a:bodyPr/>
                    <a:lstStyle/>
                    <a:p>
                      <a:r>
                        <a:rPr lang="en-US" sz="1900"/>
                        <a:t>LSTM (256)</a:t>
                      </a:r>
                    </a:p>
                    <a:p>
                      <a:r>
                        <a:rPr lang="en-US" sz="1900"/>
                        <a:t>(v7 benchmark)</a:t>
                      </a:r>
                    </a:p>
                  </a:txBody>
                  <a:tcPr marL="91403" marR="91403" marT="45701" marB="45701"/>
                </a:tc>
                <a:tc>
                  <a:txBody>
                    <a:bodyPr/>
                    <a:lstStyle/>
                    <a:p>
                      <a:r>
                        <a:rPr lang="en-US" sz="1900"/>
                        <a:t>- </a:t>
                      </a:r>
                    </a:p>
                  </a:txBody>
                  <a:tcPr marL="91403" marR="91403" marT="45701" marB="45701"/>
                </a:tc>
                <a:tc>
                  <a:txBody>
                    <a:bodyPr/>
                    <a:lstStyle/>
                    <a:p>
                      <a:r>
                        <a:rPr lang="en-US" sz="1900" b="1">
                          <a:solidFill>
                            <a:schemeClr val="accent1"/>
                          </a:solidFill>
                        </a:rPr>
                        <a:t>43.581ms</a:t>
                      </a:r>
                    </a:p>
                    <a:p>
                      <a:r>
                        <a:rPr lang="en-US" sz="1900" b="1">
                          <a:solidFill>
                            <a:schemeClr val="accent1"/>
                          </a:solidFill>
                        </a:rPr>
                        <a:t>(44.917ms)</a:t>
                      </a:r>
                    </a:p>
                  </a:txBody>
                  <a:tcPr marL="91403" marR="91403" marT="45701" marB="45701"/>
                </a:tc>
                <a:tc>
                  <a:txBody>
                    <a:bodyPr/>
                    <a:lstStyle/>
                    <a:p>
                      <a:r>
                        <a:rPr lang="en-US" sz="1900"/>
                        <a:t>288.142ms</a:t>
                      </a:r>
                    </a:p>
                    <a:p>
                      <a:r>
                        <a:rPr lang="en-US" sz="1900"/>
                        <a:t>(284.898ms)</a:t>
                      </a:r>
                    </a:p>
                  </a:txBody>
                  <a:tcPr marL="91403" marR="91403" marT="45701" marB="45701"/>
                </a:tc>
                <a:tc>
                  <a:txBody>
                    <a:bodyPr/>
                    <a:lstStyle/>
                    <a:p>
                      <a:r>
                        <a:rPr lang="en-US" sz="1900"/>
                        <a:t>- </a:t>
                      </a:r>
                    </a:p>
                    <a:p>
                      <a:r>
                        <a:rPr lang="en-US" sz="1900"/>
                        <a:t>(223.547ms)</a:t>
                      </a:r>
                    </a:p>
                  </a:txBody>
                  <a:tcPr marL="91403" marR="91403" marT="45701" marB="4570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dirty="0"/>
                        <a:t>1130.606ms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900" dirty="0"/>
                        <a:t>(906.958ms)</a:t>
                      </a:r>
                    </a:p>
                  </a:txBody>
                  <a:tcPr marL="91403" marR="91403" marT="45701" marB="45701"/>
                </a:tc>
                <a:extLst>
                  <a:ext uri="{0D108BD9-81ED-4DB2-BD59-A6C34878D82A}">
                    <a16:rowId xmlns:a16="http://schemas.microsoft.com/office/drawing/2014/main" val="4121171499"/>
                  </a:ext>
                </a:extLst>
              </a:tr>
            </a:tbl>
          </a:graphicData>
        </a:graphic>
      </p:graphicFrame>
      <p:sp>
        <p:nvSpPr>
          <p:cNvPr id="5" name="Rectangle 4">
            <a:extLst>
              <a:ext uri="{FF2B5EF4-FFF2-40B4-BE49-F238E27FC236}">
                <a16:creationId xmlns:a16="http://schemas.microsoft.com/office/drawing/2014/main" id="{FF2D3070-DB95-4DA8-903F-A3939044A1E7}"/>
              </a:ext>
            </a:extLst>
          </p:cNvPr>
          <p:cNvSpPr/>
          <p:nvPr/>
        </p:nvSpPr>
        <p:spPr>
          <a:xfrm>
            <a:off x="837138" y="1976111"/>
            <a:ext cx="5133136" cy="1015278"/>
          </a:xfrm>
          <a:prstGeom prst="rect">
            <a:avLst/>
          </a:prstGeom>
        </p:spPr>
        <p:txBody>
          <a:bodyPr wrap="none">
            <a:spAutoFit/>
          </a:bodyPr>
          <a:lstStyle/>
          <a:p>
            <a:pPr defTabSz="914038" fontAlgn="ctr"/>
            <a:r>
              <a:rPr lang="en-US" sz="1999" u="sng" kern="0" dirty="0">
                <a:solidFill>
                  <a:schemeClr val="tx1">
                    <a:lumMod val="95000"/>
                  </a:schemeClr>
                </a:solidFill>
              </a:rPr>
              <a:t>http://</a:t>
            </a:r>
            <a:r>
              <a:rPr lang="en-US" sz="1999" u="sng" kern="0" dirty="0" err="1">
                <a:solidFill>
                  <a:schemeClr val="tx1">
                    <a:lumMod val="95000"/>
                  </a:schemeClr>
                </a:solidFill>
              </a:rPr>
              <a:t>dlbench.comp.hkbu.edu.hk</a:t>
            </a:r>
            <a:r>
              <a:rPr lang="en-US" sz="1999" u="sng" kern="0" dirty="0">
                <a:solidFill>
                  <a:schemeClr val="tx1">
                    <a:lumMod val="95000"/>
                  </a:schemeClr>
                </a:solidFill>
              </a:rPr>
              <a:t>/ </a:t>
            </a:r>
          </a:p>
          <a:p>
            <a:pPr defTabSz="914038" fontAlgn="ctr"/>
            <a:r>
              <a:rPr lang="en-US" sz="1999" kern="0" dirty="0">
                <a:solidFill>
                  <a:schemeClr val="tx1">
                    <a:lumMod val="95000"/>
                  </a:schemeClr>
                </a:solidFill>
              </a:rPr>
              <a:t>Benchmarking by HKBU, Version 8</a:t>
            </a:r>
          </a:p>
          <a:p>
            <a:pPr defTabSz="914038" fontAlgn="ctr"/>
            <a:r>
              <a:rPr lang="en-US" sz="1999" kern="0" dirty="0">
                <a:solidFill>
                  <a:schemeClr val="tx1">
                    <a:lumMod val="95000"/>
                  </a:schemeClr>
                </a:solidFill>
              </a:rPr>
              <a:t>Single Tesla K80 GPU, CUDA: 8.0 CUDNN: v5.1</a:t>
            </a:r>
          </a:p>
        </p:txBody>
      </p:sp>
      <p:sp>
        <p:nvSpPr>
          <p:cNvPr id="6" name="Rectangle 5">
            <a:extLst>
              <a:ext uri="{FF2B5EF4-FFF2-40B4-BE49-F238E27FC236}">
                <a16:creationId xmlns:a16="http://schemas.microsoft.com/office/drawing/2014/main" id="{F37587C2-7521-4723-8C3C-0B5D5F5ECBB9}"/>
              </a:ext>
            </a:extLst>
          </p:cNvPr>
          <p:cNvSpPr/>
          <p:nvPr/>
        </p:nvSpPr>
        <p:spPr>
          <a:xfrm>
            <a:off x="8370131" y="1809368"/>
            <a:ext cx="2978378" cy="1504294"/>
          </a:xfrm>
          <a:prstGeom prst="rect">
            <a:avLst/>
          </a:prstGeom>
        </p:spPr>
        <p:txBody>
          <a:bodyPr wrap="square">
            <a:spAutoFit/>
          </a:bodyPr>
          <a:lstStyle/>
          <a:p>
            <a:pPr defTabSz="914038"/>
            <a:r>
              <a:rPr lang="en-US" sz="1799" kern="0" dirty="0" err="1">
                <a:solidFill>
                  <a:schemeClr val="tx1">
                    <a:lumMod val="95000"/>
                  </a:schemeClr>
                </a:solidFill>
              </a:rPr>
              <a:t>Caffe</a:t>
            </a:r>
            <a:r>
              <a:rPr lang="en-US" sz="1799" kern="0" dirty="0">
                <a:solidFill>
                  <a:schemeClr val="tx1">
                    <a:lumMod val="95000"/>
                  </a:schemeClr>
                </a:solidFill>
              </a:rPr>
              <a:t>: 1.0rc5(39f28e4)</a:t>
            </a:r>
          </a:p>
          <a:p>
            <a:pPr defTabSz="914038"/>
            <a:r>
              <a:rPr lang="en-US" sz="1799" kern="0" dirty="0">
                <a:solidFill>
                  <a:schemeClr val="tx1">
                    <a:lumMod val="95000"/>
                  </a:schemeClr>
                </a:solidFill>
              </a:rPr>
              <a:t>CNTK: 2.0 Beta10(1ae666d)</a:t>
            </a:r>
          </a:p>
          <a:p>
            <a:pPr defTabSz="914038"/>
            <a:r>
              <a:rPr lang="en-US" sz="1799" kern="0" dirty="0" err="1">
                <a:solidFill>
                  <a:schemeClr val="tx1">
                    <a:lumMod val="95000"/>
                  </a:schemeClr>
                </a:solidFill>
              </a:rPr>
              <a:t>MXNet</a:t>
            </a:r>
            <a:r>
              <a:rPr lang="en-US" sz="1799" kern="0" dirty="0">
                <a:solidFill>
                  <a:schemeClr val="tx1">
                    <a:lumMod val="95000"/>
                  </a:schemeClr>
                </a:solidFill>
              </a:rPr>
              <a:t>: 0.93(32dc3a2)</a:t>
            </a:r>
          </a:p>
          <a:p>
            <a:pPr defTabSz="914038"/>
            <a:r>
              <a:rPr lang="en-US" sz="1799" kern="0" dirty="0" err="1">
                <a:solidFill>
                  <a:schemeClr val="tx1">
                    <a:lumMod val="95000"/>
                  </a:schemeClr>
                </a:solidFill>
              </a:rPr>
              <a:t>TensorFlow</a:t>
            </a:r>
            <a:r>
              <a:rPr lang="en-US" sz="1799" kern="0" dirty="0">
                <a:solidFill>
                  <a:schemeClr val="tx1">
                    <a:lumMod val="95000"/>
                  </a:schemeClr>
                </a:solidFill>
              </a:rPr>
              <a:t>: 1.0(4ac9c09)</a:t>
            </a:r>
          </a:p>
          <a:p>
            <a:pPr defTabSz="914038"/>
            <a:r>
              <a:rPr lang="en-US" sz="1799" kern="0" dirty="0">
                <a:solidFill>
                  <a:schemeClr val="tx1">
                    <a:lumMod val="95000"/>
                  </a:schemeClr>
                </a:solidFill>
              </a:rPr>
              <a:t>Torch: 7(748f5e3)</a:t>
            </a:r>
          </a:p>
        </p:txBody>
      </p:sp>
    </p:spTree>
    <p:extLst>
      <p:ext uri="{BB962C8B-B14F-4D97-AF65-F5344CB8AC3E}">
        <p14:creationId xmlns:p14="http://schemas.microsoft.com/office/powerpoint/2010/main" val="176071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74E24-566A-4D82-9D59-9CF92ED9BBD7}"/>
              </a:ext>
            </a:extLst>
          </p:cNvPr>
          <p:cNvSpPr>
            <a:spLocks noGrp="1"/>
          </p:cNvSpPr>
          <p:nvPr>
            <p:ph type="title"/>
          </p:nvPr>
        </p:nvSpPr>
        <p:spPr/>
        <p:txBody>
          <a:bodyPr/>
          <a:lstStyle/>
          <a:p>
            <a:r>
              <a:rPr lang="en-US" dirty="0"/>
              <a:t>Cognitive Toolkit – Production Ready</a:t>
            </a:r>
          </a:p>
        </p:txBody>
      </p:sp>
      <p:sp>
        <p:nvSpPr>
          <p:cNvPr id="3" name="Content Placeholder 2">
            <a:extLst>
              <a:ext uri="{FF2B5EF4-FFF2-40B4-BE49-F238E27FC236}">
                <a16:creationId xmlns:a16="http://schemas.microsoft.com/office/drawing/2014/main" id="{0301A0F4-6020-4E90-BF3B-E066A0465F86}"/>
              </a:ext>
            </a:extLst>
          </p:cNvPr>
          <p:cNvSpPr>
            <a:spLocks noGrp="1"/>
          </p:cNvSpPr>
          <p:nvPr>
            <p:ph idx="1"/>
          </p:nvPr>
        </p:nvSpPr>
        <p:spPr>
          <a:xfrm>
            <a:off x="839474" y="1743132"/>
            <a:ext cx="10511370" cy="4057075"/>
          </a:xfrm>
        </p:spPr>
        <p:txBody>
          <a:bodyPr>
            <a:normAutofit lnSpcReduction="10000"/>
          </a:bodyPr>
          <a:lstStyle/>
          <a:p>
            <a:r>
              <a:rPr lang="en-US" dirty="0"/>
              <a:t>Accuracy </a:t>
            </a:r>
          </a:p>
          <a:p>
            <a:pPr lvl="1"/>
            <a:r>
              <a:rPr lang="en-US" dirty="0"/>
              <a:t>Verified training scripts for common networks (</a:t>
            </a:r>
            <a:r>
              <a:rPr lang="en-US" dirty="0" err="1"/>
              <a:t>AlexNet</a:t>
            </a:r>
            <a:r>
              <a:rPr lang="en-US" dirty="0"/>
              <a:t>, </a:t>
            </a:r>
            <a:r>
              <a:rPr lang="en-US" dirty="0" err="1"/>
              <a:t>ResNet</a:t>
            </a:r>
            <a:r>
              <a:rPr lang="en-US" dirty="0"/>
              <a:t>, Inception V3, Faster RCNN, etc.) </a:t>
            </a:r>
          </a:p>
          <a:p>
            <a:r>
              <a:rPr lang="en-US" dirty="0"/>
              <a:t>Python and C++ API</a:t>
            </a:r>
          </a:p>
          <a:p>
            <a:pPr lvl="1"/>
            <a:r>
              <a:rPr lang="en-US" dirty="0"/>
              <a:t>Mostly implemented in C++ (train and test)</a:t>
            </a:r>
          </a:p>
          <a:p>
            <a:pPr lvl="1"/>
            <a:r>
              <a:rPr lang="en-US" dirty="0"/>
              <a:t>Low level + high level Python API </a:t>
            </a:r>
          </a:p>
          <a:p>
            <a:r>
              <a:rPr lang="en-US" dirty="0"/>
              <a:t>Extensibility </a:t>
            </a:r>
          </a:p>
          <a:p>
            <a:pPr lvl="1"/>
            <a:r>
              <a:rPr lang="en-US" dirty="0"/>
              <a:t>User functions and learners in Python or C++</a:t>
            </a:r>
          </a:p>
          <a:p>
            <a:r>
              <a:rPr lang="en-US" dirty="0"/>
              <a:t>Readers </a:t>
            </a:r>
          </a:p>
          <a:p>
            <a:pPr lvl="1"/>
            <a:r>
              <a:rPr lang="en-US" dirty="0"/>
              <a:t>Distributed, highly efficient built-in data readers</a:t>
            </a:r>
          </a:p>
        </p:txBody>
      </p:sp>
    </p:spTree>
    <p:extLst>
      <p:ext uri="{BB962C8B-B14F-4D97-AF65-F5344CB8AC3E}">
        <p14:creationId xmlns:p14="http://schemas.microsoft.com/office/powerpoint/2010/main" val="1692354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Vision</a:t>
            </a:r>
          </a:p>
        </p:txBody>
      </p:sp>
      <p:pic>
        <p:nvPicPr>
          <p:cNvPr id="4" name="Content Placeholder 3"/>
          <p:cNvPicPr>
            <a:picLocks noGrp="1" noChangeAspect="1"/>
          </p:cNvPicPr>
          <p:nvPr>
            <p:ph idx="1"/>
          </p:nvPr>
        </p:nvPicPr>
        <p:blipFill rotWithShape="1">
          <a:blip r:embed="rId2"/>
          <a:srcRect b="5482"/>
          <a:stretch/>
        </p:blipFill>
        <p:spPr>
          <a:xfrm>
            <a:off x="8126896" y="1752600"/>
            <a:ext cx="2539516" cy="4267200"/>
          </a:xfrm>
          <a:prstGeom prst="rect">
            <a:avLst/>
          </a:prstGeom>
          <a:noFill/>
          <a:ln w="28575">
            <a:noFill/>
          </a:ln>
        </p:spPr>
      </p:pic>
    </p:spTree>
    <p:extLst>
      <p:ext uri="{BB962C8B-B14F-4D97-AF65-F5344CB8AC3E}">
        <p14:creationId xmlns:p14="http://schemas.microsoft.com/office/powerpoint/2010/main" val="1305400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Content Layout with Table</a:t>
            </a:r>
          </a:p>
        </p:txBody>
      </p:sp>
      <p:sp>
        <p:nvSpPr>
          <p:cNvPr id="5" name="Content Placeholder 4"/>
          <p:cNvSpPr>
            <a:spLocks noGrp="1"/>
          </p:cNvSpPr>
          <p:nvPr>
            <p:ph sz="half" idx="1"/>
          </p:nvPr>
        </p:nvSpPr>
        <p:spPr/>
        <p:txBody>
          <a:bodyPr/>
          <a:lstStyle/>
          <a:p>
            <a:r>
              <a:rPr lang="en-US" dirty="0"/>
              <a:t>First bullet point here</a:t>
            </a:r>
          </a:p>
          <a:p>
            <a:r>
              <a:rPr lang="en-US" dirty="0"/>
              <a:t>Second bullet point here</a:t>
            </a:r>
          </a:p>
          <a:p>
            <a:r>
              <a:rPr lang="en-US" dirty="0"/>
              <a:t>Third bullet point here</a:t>
            </a:r>
          </a:p>
        </p:txBody>
      </p:sp>
      <p:graphicFrame>
        <p:nvGraphicFramePr>
          <p:cNvPr id="4" name="Content Placeholder 3"/>
          <p:cNvGraphicFramePr>
            <a:graphicFrameLocks noGrp="1"/>
          </p:cNvGraphicFramePr>
          <p:nvPr>
            <p:ph sz="half" idx="2"/>
            <p:extLst>
              <p:ext uri="{D42A27DB-BD31-4B8C-83A1-F6EECF244321}">
                <p14:modId xmlns:p14="http://schemas.microsoft.com/office/powerpoint/2010/main" val="1126981132"/>
              </p:ext>
            </p:extLst>
          </p:nvPr>
        </p:nvGraphicFramePr>
        <p:xfrm>
          <a:off x="6246813" y="1905000"/>
          <a:ext cx="4419600" cy="2057400"/>
        </p:xfrm>
        <a:graphic>
          <a:graphicData uri="http://schemas.openxmlformats.org/drawingml/2006/table">
            <a:tbl>
              <a:tblPr firstRow="1" bandRow="1">
                <a:tableStyleId>{8EC20E35-A176-4012-BC5E-935CFFF8708E}</a:tableStyleId>
              </a:tblPr>
              <a:tblGrid>
                <a:gridCol w="1473200">
                  <a:extLst>
                    <a:ext uri="{9D8B030D-6E8A-4147-A177-3AD203B41FA5}">
                      <a16:colId xmlns:a16="http://schemas.microsoft.com/office/drawing/2014/main" val="20000"/>
                    </a:ext>
                  </a:extLst>
                </a:gridCol>
                <a:gridCol w="1473200">
                  <a:extLst>
                    <a:ext uri="{9D8B030D-6E8A-4147-A177-3AD203B41FA5}">
                      <a16:colId xmlns:a16="http://schemas.microsoft.com/office/drawing/2014/main" val="20001"/>
                    </a:ext>
                  </a:extLst>
                </a:gridCol>
                <a:gridCol w="1473200">
                  <a:extLst>
                    <a:ext uri="{9D8B030D-6E8A-4147-A177-3AD203B41FA5}">
                      <a16:colId xmlns:a16="http://schemas.microsoft.com/office/drawing/2014/main" val="20002"/>
                    </a:ext>
                  </a:extLst>
                </a:gridCol>
              </a:tblGrid>
              <a:tr h="514350">
                <a:tc>
                  <a:txBody>
                    <a:bodyPr/>
                    <a:lstStyle/>
                    <a:p>
                      <a:r>
                        <a:rPr lang="en-US" dirty="0"/>
                        <a:t>Class</a:t>
                      </a:r>
                    </a:p>
                  </a:txBody>
                  <a:tcPr anchor="ctr"/>
                </a:tc>
                <a:tc>
                  <a:txBody>
                    <a:bodyPr/>
                    <a:lstStyle/>
                    <a:p>
                      <a:pPr algn="ctr"/>
                      <a:r>
                        <a:rPr lang="en-US" dirty="0"/>
                        <a:t>Group A</a:t>
                      </a:r>
                    </a:p>
                  </a:txBody>
                  <a:tcPr anchor="ctr"/>
                </a:tc>
                <a:tc>
                  <a:txBody>
                    <a:bodyPr/>
                    <a:lstStyle/>
                    <a:p>
                      <a:pPr algn="ctr"/>
                      <a:r>
                        <a:rPr lang="en-US" dirty="0"/>
                        <a:t>Group</a:t>
                      </a:r>
                      <a:r>
                        <a:rPr lang="en-US" baseline="0" dirty="0"/>
                        <a:t> B</a:t>
                      </a:r>
                      <a:endParaRPr lang="en-US" dirty="0"/>
                    </a:p>
                  </a:txBody>
                  <a:tcPr anchor="ctr"/>
                </a:tc>
                <a:extLst>
                  <a:ext uri="{0D108BD9-81ED-4DB2-BD59-A6C34878D82A}">
                    <a16:rowId xmlns:a16="http://schemas.microsoft.com/office/drawing/2014/main" val="10000"/>
                  </a:ext>
                </a:extLst>
              </a:tr>
              <a:tr h="514350">
                <a:tc>
                  <a:txBody>
                    <a:bodyPr/>
                    <a:lstStyle/>
                    <a:p>
                      <a:r>
                        <a:rPr lang="en-US" dirty="0"/>
                        <a:t>Class 1</a:t>
                      </a:r>
                    </a:p>
                  </a:txBody>
                  <a:tcPr anchor="ctr"/>
                </a:tc>
                <a:tc>
                  <a:txBody>
                    <a:bodyPr/>
                    <a:lstStyle/>
                    <a:p>
                      <a:pPr algn="ctr"/>
                      <a:r>
                        <a:rPr lang="en-US" dirty="0"/>
                        <a:t>82</a:t>
                      </a:r>
                    </a:p>
                  </a:txBody>
                  <a:tcPr anchor="ctr"/>
                </a:tc>
                <a:tc>
                  <a:txBody>
                    <a:bodyPr/>
                    <a:lstStyle/>
                    <a:p>
                      <a:pPr algn="ctr"/>
                      <a:r>
                        <a:rPr lang="en-US" dirty="0"/>
                        <a:t>95</a:t>
                      </a:r>
                    </a:p>
                  </a:txBody>
                  <a:tcPr anchor="ctr"/>
                </a:tc>
                <a:extLst>
                  <a:ext uri="{0D108BD9-81ED-4DB2-BD59-A6C34878D82A}">
                    <a16:rowId xmlns:a16="http://schemas.microsoft.com/office/drawing/2014/main" val="10001"/>
                  </a:ext>
                </a:extLst>
              </a:tr>
              <a:tr h="514350">
                <a:tc>
                  <a:txBody>
                    <a:bodyPr/>
                    <a:lstStyle/>
                    <a:p>
                      <a:r>
                        <a:rPr lang="en-US" dirty="0"/>
                        <a:t>Class 2</a:t>
                      </a:r>
                    </a:p>
                  </a:txBody>
                  <a:tcPr anchor="ctr"/>
                </a:tc>
                <a:tc>
                  <a:txBody>
                    <a:bodyPr/>
                    <a:lstStyle/>
                    <a:p>
                      <a:pPr algn="ctr"/>
                      <a:r>
                        <a:rPr lang="en-US" dirty="0"/>
                        <a:t>76</a:t>
                      </a:r>
                    </a:p>
                  </a:txBody>
                  <a:tcPr anchor="ctr"/>
                </a:tc>
                <a:tc>
                  <a:txBody>
                    <a:bodyPr/>
                    <a:lstStyle/>
                    <a:p>
                      <a:pPr algn="ctr"/>
                      <a:r>
                        <a:rPr lang="en-US" dirty="0"/>
                        <a:t>88</a:t>
                      </a:r>
                    </a:p>
                  </a:txBody>
                  <a:tcPr anchor="ctr"/>
                </a:tc>
                <a:extLst>
                  <a:ext uri="{0D108BD9-81ED-4DB2-BD59-A6C34878D82A}">
                    <a16:rowId xmlns:a16="http://schemas.microsoft.com/office/drawing/2014/main" val="10002"/>
                  </a:ext>
                </a:extLst>
              </a:tr>
              <a:tr h="514350">
                <a:tc>
                  <a:txBody>
                    <a:bodyPr/>
                    <a:lstStyle/>
                    <a:p>
                      <a:r>
                        <a:rPr lang="en-US" dirty="0"/>
                        <a:t>Class 3</a:t>
                      </a:r>
                    </a:p>
                  </a:txBody>
                  <a:tcPr anchor="ctr"/>
                </a:tc>
                <a:tc>
                  <a:txBody>
                    <a:bodyPr/>
                    <a:lstStyle/>
                    <a:p>
                      <a:pPr algn="ctr"/>
                      <a:r>
                        <a:rPr lang="en-US" dirty="0"/>
                        <a:t>84</a:t>
                      </a:r>
                    </a:p>
                  </a:txBody>
                  <a:tcPr anchor="ctr"/>
                </a:tc>
                <a:tc>
                  <a:txBody>
                    <a:bodyPr/>
                    <a:lstStyle/>
                    <a:p>
                      <a:pPr algn="ctr"/>
                      <a:r>
                        <a:rPr lang="en-US" dirty="0"/>
                        <a:t>90</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373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Content Layout with SmartArt</a:t>
            </a:r>
          </a:p>
        </p:txBody>
      </p:sp>
      <p:graphicFrame>
        <p:nvGraphicFramePr>
          <p:cNvPr id="4" name="Content Placeholder 3" descr="Vertical bullet list showing 3 groups arranged one below the other and bullet points are present under each group."/>
          <p:cNvGraphicFramePr>
            <a:graphicFrameLocks noGrp="1"/>
          </p:cNvGraphicFramePr>
          <p:nvPr>
            <p:ph sz="half" idx="1"/>
            <p:extLst>
              <p:ext uri="{D42A27DB-BD31-4B8C-83A1-F6EECF244321}">
                <p14:modId xmlns:p14="http://schemas.microsoft.com/office/powerpoint/2010/main" val="3746620342"/>
              </p:ext>
            </p:extLst>
          </p:nvPr>
        </p:nvGraphicFramePr>
        <p:xfrm>
          <a:off x="1522413" y="1905000"/>
          <a:ext cx="4419600"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ontent Placeholder 5"/>
          <p:cNvSpPr>
            <a:spLocks noGrp="1"/>
          </p:cNvSpPr>
          <p:nvPr>
            <p:ph sz="half" idx="2"/>
          </p:nvPr>
        </p:nvSpPr>
        <p:spPr/>
        <p:txBody>
          <a:bodyPr/>
          <a:lstStyle/>
          <a:p>
            <a:r>
              <a:rPr lang="en-US" dirty="0"/>
              <a:t>First bullet point here</a:t>
            </a:r>
          </a:p>
          <a:p>
            <a:r>
              <a:rPr lang="en-US" dirty="0"/>
              <a:t>Second bullet point here</a:t>
            </a:r>
          </a:p>
          <a:p>
            <a:r>
              <a:rPr lang="en-US" dirty="0"/>
              <a:t>Third bullet point here</a:t>
            </a:r>
          </a:p>
        </p:txBody>
      </p:sp>
    </p:spTree>
    <p:extLst>
      <p:ext uri="{BB962C8B-B14F-4D97-AF65-F5344CB8AC3E}">
        <p14:creationId xmlns:p14="http://schemas.microsoft.com/office/powerpoint/2010/main" val="198955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- 1</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4775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- 2</a:t>
            </a:r>
          </a:p>
        </p:txBody>
      </p:sp>
      <p:sp>
        <p:nvSpPr>
          <p:cNvPr id="3" name="Text Placeholder 2"/>
          <p:cNvSpPr>
            <a:spLocks noGrp="1"/>
          </p:cNvSpPr>
          <p:nvPr>
            <p:ph type="body" idx="1"/>
          </p:nvPr>
        </p:nvSpPr>
        <p:spPr/>
        <p:txBody>
          <a:bodyPr/>
          <a:lstStyle/>
          <a:p>
            <a:endParaRPr lang="en-US" dirty="0"/>
          </a:p>
        </p:txBody>
      </p:sp>
      <p:sp>
        <p:nvSpPr>
          <p:cNvPr id="4" name="Content Placeholder 3"/>
          <p:cNvSpPr>
            <a:spLocks noGrp="1"/>
          </p:cNvSpPr>
          <p:nvPr>
            <p:ph sz="half" idx="2"/>
          </p:nvPr>
        </p:nvSpPr>
        <p:spPr/>
        <p:txBody>
          <a:bodyPr>
            <a:normAutofit/>
          </a:bodyPr>
          <a:lstStyle/>
          <a:p>
            <a:endParaRPr lang="en-US" dirty="0"/>
          </a:p>
        </p:txBody>
      </p:sp>
      <p:sp>
        <p:nvSpPr>
          <p:cNvPr id="5" name="Text Placeholder 4"/>
          <p:cNvSpPr>
            <a:spLocks noGrp="1"/>
          </p:cNvSpPr>
          <p:nvPr>
            <p:ph type="body" sz="quarter" idx="3"/>
          </p:nvPr>
        </p:nvSpPr>
        <p:spPr/>
        <p:txBody>
          <a:bodyPr/>
          <a:lstStyle/>
          <a:p>
            <a:endParaRPr lang="en-US" dirty="0"/>
          </a:p>
        </p:txBody>
      </p:sp>
      <p:sp>
        <p:nvSpPr>
          <p:cNvPr id="6" name="Content Placeholder 5"/>
          <p:cNvSpPr>
            <a:spLocks noGrp="1"/>
          </p:cNvSpPr>
          <p:nvPr>
            <p:ph sz="quarter" idx="4"/>
          </p:nvPr>
        </p:nvSpPr>
        <p:spPr/>
        <p:txBody>
          <a:bodyPr>
            <a:normAutofit/>
          </a:bodyPr>
          <a:lstStyle/>
          <a:p>
            <a:endParaRPr lang="en-US" dirty="0"/>
          </a:p>
        </p:txBody>
      </p:sp>
    </p:spTree>
    <p:extLst>
      <p:ext uri="{BB962C8B-B14F-4D97-AF65-F5344CB8AC3E}">
        <p14:creationId xmlns:p14="http://schemas.microsoft.com/office/powerpoint/2010/main" val="4135151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Pretensions to Thinking</a:t>
            </a:r>
          </a:p>
        </p:txBody>
      </p:sp>
      <p:sp>
        <p:nvSpPr>
          <p:cNvPr id="3" name="Content Placeholder 2"/>
          <p:cNvSpPr>
            <a:spLocks noGrp="1"/>
          </p:cNvSpPr>
          <p:nvPr>
            <p:ph idx="1"/>
          </p:nvPr>
        </p:nvSpPr>
        <p:spPr/>
        <p:txBody>
          <a:bodyPr/>
          <a:lstStyle/>
          <a:p>
            <a:r>
              <a:rPr lang="en-US" i="1" dirty="0"/>
              <a:t>“The Analytical Engine has no pretensions whatever to originate anything. It can do whatever we know how to order it to perform… Its province is to assist us in making available what we are already acquainted with.”</a:t>
            </a:r>
          </a:p>
        </p:txBody>
      </p:sp>
      <p:pic>
        <p:nvPicPr>
          <p:cNvPr id="4" name="Picture 3"/>
          <p:cNvPicPr>
            <a:picLocks noChangeAspect="1"/>
          </p:cNvPicPr>
          <p:nvPr/>
        </p:nvPicPr>
        <p:blipFill>
          <a:blip r:embed="rId2"/>
          <a:stretch>
            <a:fillRect/>
          </a:stretch>
        </p:blipFill>
        <p:spPr>
          <a:xfrm>
            <a:off x="4875212" y="3132823"/>
            <a:ext cx="5603325" cy="3733644"/>
          </a:xfrm>
          <a:prstGeom prst="rect">
            <a:avLst/>
          </a:prstGeom>
        </p:spPr>
      </p:pic>
    </p:spTree>
    <p:extLst>
      <p:ext uri="{BB962C8B-B14F-4D97-AF65-F5344CB8AC3E}">
        <p14:creationId xmlns:p14="http://schemas.microsoft.com/office/powerpoint/2010/main" val="69738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- 3</a:t>
            </a:r>
          </a:p>
        </p:txBody>
      </p:sp>
    </p:spTree>
    <p:extLst>
      <p:ext uri="{BB962C8B-B14F-4D97-AF65-F5344CB8AC3E}">
        <p14:creationId xmlns:p14="http://schemas.microsoft.com/office/powerpoint/2010/main" val="2215894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65021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- 4</a:t>
            </a:r>
          </a:p>
        </p:txBody>
      </p:sp>
      <p:sp>
        <p:nvSpPr>
          <p:cNvPr id="4" name="Text Placeholder 3"/>
          <p:cNvSpPr>
            <a:spLocks noGrp="1"/>
          </p:cNvSpPr>
          <p:nvPr>
            <p:ph type="body" sz="half" idx="2"/>
          </p:nvPr>
        </p:nvSpPr>
        <p:spPr/>
        <p:txBody>
          <a:bodyPr>
            <a:normAutofit/>
          </a:bodyPr>
          <a:lstStyle/>
          <a:p>
            <a:endParaRPr lang="en-US" dirty="0"/>
          </a:p>
        </p:txBody>
      </p:sp>
      <p:sp>
        <p:nvSpPr>
          <p:cNvPr id="6" name="Content Placeholder 5"/>
          <p:cNvSpPr>
            <a:spLocks noGrp="1"/>
          </p:cNvSpPr>
          <p:nvPr>
            <p:ph idx="1"/>
          </p:nvPr>
        </p:nvSpPr>
        <p:spPr/>
        <p:txBody>
          <a:bodyPr/>
          <a:lstStyle/>
          <a:p>
            <a:endParaRPr lang="en-US"/>
          </a:p>
        </p:txBody>
      </p:sp>
    </p:spTree>
    <p:extLst>
      <p:ext uri="{BB962C8B-B14F-4D97-AF65-F5344CB8AC3E}">
        <p14:creationId xmlns:p14="http://schemas.microsoft.com/office/powerpoint/2010/main" val="179730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- 5</a:t>
            </a:r>
          </a:p>
        </p:txBody>
      </p:sp>
      <p:sp>
        <p:nvSpPr>
          <p:cNvPr id="6" name="Picture Placeholder 5" descr="An empty placeholder to add an image. Click on the placeholder and select the image that you wish to add."/>
          <p:cNvSpPr>
            <a:spLocks noGrp="1"/>
          </p:cNvSpPr>
          <p:nvPr>
            <p:ph type="pic" idx="1"/>
          </p:nvPr>
        </p:nvSpPr>
        <p:spPr/>
      </p:sp>
      <p:sp>
        <p:nvSpPr>
          <p:cNvPr id="4" name="Text Placeholder 3"/>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1160959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in Complex Environments</a:t>
            </a:r>
          </a:p>
        </p:txBody>
      </p:sp>
      <p:sp>
        <p:nvSpPr>
          <p:cNvPr id="3" name="Content Placeholder 2"/>
          <p:cNvSpPr>
            <a:spLocks noGrp="1"/>
          </p:cNvSpPr>
          <p:nvPr>
            <p:ph idx="1"/>
          </p:nvPr>
        </p:nvSpPr>
        <p:spPr/>
        <p:txBody>
          <a:bodyPr/>
          <a:lstStyle/>
          <a:p>
            <a:r>
              <a:rPr lang="en-US" b="1" dirty="0"/>
              <a:t>Goal</a:t>
            </a:r>
            <a:r>
              <a:rPr lang="en-US" dirty="0"/>
              <a:t>: produce systems that can learn and build intelligence from observations in complex environments</a:t>
            </a:r>
          </a:p>
          <a:p>
            <a:r>
              <a:rPr lang="en-US" b="1" dirty="0"/>
              <a:t>Learning</a:t>
            </a:r>
            <a:r>
              <a:rPr lang="en-US" dirty="0"/>
              <a:t>:</a:t>
            </a:r>
          </a:p>
          <a:p>
            <a:pPr lvl="1"/>
            <a:r>
              <a:rPr lang="en-US" dirty="0"/>
              <a:t>Acquisition of knowledge about the state of the world (</a:t>
            </a:r>
            <a:r>
              <a:rPr lang="en-US" dirty="0" err="1"/>
              <a:t>Kupfermann</a:t>
            </a:r>
            <a:r>
              <a:rPr lang="en-US" dirty="0"/>
              <a:t>, 1985)</a:t>
            </a:r>
          </a:p>
          <a:p>
            <a:pPr lvl="2"/>
            <a:r>
              <a:rPr lang="en-US" dirty="0"/>
              <a:t>Search and inference</a:t>
            </a:r>
          </a:p>
          <a:p>
            <a:pPr lvl="2"/>
            <a:r>
              <a:rPr lang="en-US" dirty="0"/>
              <a:t>Memorization?</a:t>
            </a:r>
          </a:p>
          <a:p>
            <a:pPr lvl="1"/>
            <a:r>
              <a:rPr lang="en-US" dirty="0"/>
              <a:t>Learning is an </a:t>
            </a:r>
            <a:r>
              <a:rPr lang="en-US" i="1" dirty="0"/>
              <a:t>adaptive</a:t>
            </a:r>
            <a:r>
              <a:rPr lang="en-US" dirty="0"/>
              <a:t> change in behavior caused by experience (Shepherd, 1988)</a:t>
            </a:r>
          </a:p>
          <a:p>
            <a:pPr lvl="2"/>
            <a:r>
              <a:rPr lang="en-US" dirty="0"/>
              <a:t>Stochastic environments</a:t>
            </a:r>
          </a:p>
          <a:p>
            <a:pPr lvl="2"/>
            <a:r>
              <a:rPr lang="en-US"/>
              <a:t>Empirical Inference</a:t>
            </a:r>
            <a:endParaRPr lang="en-US" dirty="0"/>
          </a:p>
          <a:p>
            <a:endParaRPr lang="en-US" dirty="0"/>
          </a:p>
        </p:txBody>
      </p:sp>
      <p:sp>
        <p:nvSpPr>
          <p:cNvPr id="5" name="TextBox 4"/>
          <p:cNvSpPr txBox="1"/>
          <p:nvPr/>
        </p:nvSpPr>
        <p:spPr>
          <a:xfrm>
            <a:off x="4131733" y="7095067"/>
            <a:ext cx="184731" cy="424732"/>
          </a:xfrm>
          <a:prstGeom prst="rect">
            <a:avLst/>
          </a:prstGeom>
          <a:noFill/>
        </p:spPr>
        <p:txBody>
          <a:bodyPr wrap="none" rtlCol="0">
            <a:spAutoFit/>
          </a:bodyPr>
          <a:lstStyle/>
          <a:p>
            <a:pPr>
              <a:lnSpc>
                <a:spcPct val="90000"/>
              </a:lnSpc>
            </a:pPr>
            <a:endParaRPr lang="en-US" sz="2400"/>
          </a:p>
        </p:txBody>
      </p:sp>
    </p:spTree>
    <p:extLst>
      <p:ext uri="{BB962C8B-B14F-4D97-AF65-F5344CB8AC3E}">
        <p14:creationId xmlns:p14="http://schemas.microsoft.com/office/powerpoint/2010/main" val="1825985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Cognition and the Brain</a:t>
            </a:r>
          </a:p>
        </p:txBody>
      </p:sp>
      <p:sp>
        <p:nvSpPr>
          <p:cNvPr id="3" name="Content Placeholder 2"/>
          <p:cNvSpPr>
            <a:spLocks noGrp="1"/>
          </p:cNvSpPr>
          <p:nvPr>
            <p:ph idx="1"/>
          </p:nvPr>
        </p:nvSpPr>
        <p:spPr>
          <a:xfrm>
            <a:off x="1522414" y="1905000"/>
            <a:ext cx="6324598" cy="4495800"/>
          </a:xfrm>
        </p:spPr>
        <p:txBody>
          <a:bodyPr>
            <a:normAutofit lnSpcReduction="10000"/>
          </a:bodyPr>
          <a:lstStyle/>
          <a:p>
            <a:r>
              <a:rPr lang="en-US" dirty="0"/>
              <a:t>“If the brain was simple enough to be understood - we would be too simple to understand it!” – Marvin Minsky</a:t>
            </a:r>
          </a:p>
          <a:p>
            <a:r>
              <a:rPr lang="en-US" dirty="0" err="1">
                <a:solidFill>
                  <a:srgbClr val="FF0000"/>
                </a:solidFill>
              </a:rPr>
              <a:t>Associationism</a:t>
            </a:r>
            <a:r>
              <a:rPr lang="en-US" dirty="0">
                <a:solidFill>
                  <a:srgbClr val="FF0000"/>
                </a:solidFill>
              </a:rPr>
              <a:t> </a:t>
            </a:r>
          </a:p>
          <a:p>
            <a:pPr lvl="1"/>
            <a:r>
              <a:rPr lang="en-US" dirty="0"/>
              <a:t> Humans learn through association</a:t>
            </a:r>
          </a:p>
          <a:p>
            <a:r>
              <a:rPr lang="en-US" dirty="0">
                <a:solidFill>
                  <a:srgbClr val="FF0000"/>
                </a:solidFill>
              </a:rPr>
              <a:t>400BC-1900AD</a:t>
            </a:r>
            <a:r>
              <a:rPr lang="en-US" dirty="0"/>
              <a:t>: Plato, David Hume, Ivan Pavlov</a:t>
            </a:r>
          </a:p>
          <a:p>
            <a:r>
              <a:rPr lang="en-US" dirty="0"/>
              <a:t>Mid 1800s: The brain is a mass of interconnected neurons</a:t>
            </a:r>
          </a:p>
          <a:p>
            <a:r>
              <a:rPr lang="en-US" dirty="0"/>
              <a:t>Many neurons connect in to each neuron </a:t>
            </a:r>
          </a:p>
          <a:p>
            <a:r>
              <a:rPr lang="en-US" dirty="0"/>
              <a:t>Each neuron connects out to many neurons</a:t>
            </a:r>
          </a:p>
        </p:txBody>
      </p:sp>
      <p:pic>
        <p:nvPicPr>
          <p:cNvPr id="4" name="Picture 3"/>
          <p:cNvPicPr>
            <a:picLocks noChangeAspect="1"/>
          </p:cNvPicPr>
          <p:nvPr/>
        </p:nvPicPr>
        <p:blipFill>
          <a:blip r:embed="rId2"/>
          <a:stretch>
            <a:fillRect/>
          </a:stretch>
        </p:blipFill>
        <p:spPr>
          <a:xfrm>
            <a:off x="7847012" y="4766296"/>
            <a:ext cx="2470150" cy="1405904"/>
          </a:xfrm>
          <a:prstGeom prst="rect">
            <a:avLst/>
          </a:prstGeom>
        </p:spPr>
      </p:pic>
    </p:spTree>
    <p:extLst>
      <p:ext uri="{BB962C8B-B14F-4D97-AF65-F5344CB8AC3E}">
        <p14:creationId xmlns:p14="http://schemas.microsoft.com/office/powerpoint/2010/main" val="75369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Connectionism</a:t>
            </a:r>
          </a:p>
        </p:txBody>
      </p:sp>
      <p:sp>
        <p:nvSpPr>
          <p:cNvPr id="3" name="Content Placeholder 2"/>
          <p:cNvSpPr>
            <a:spLocks noGrp="1"/>
          </p:cNvSpPr>
          <p:nvPr>
            <p:ph idx="1"/>
          </p:nvPr>
        </p:nvSpPr>
        <p:spPr>
          <a:xfrm>
            <a:off x="1522414" y="1905000"/>
            <a:ext cx="4114798" cy="4419600"/>
          </a:xfrm>
        </p:spPr>
        <p:txBody>
          <a:bodyPr/>
          <a:lstStyle/>
          <a:p>
            <a:r>
              <a:rPr lang="en-US" dirty="0"/>
              <a:t>Alexander Bain, philosopher, mathematician, logician, linguist, professor </a:t>
            </a:r>
          </a:p>
          <a:p>
            <a:r>
              <a:rPr lang="en-US" dirty="0"/>
              <a:t>1873: </a:t>
            </a:r>
            <a:r>
              <a:rPr lang="en-US" i="1" dirty="0">
                <a:solidFill>
                  <a:schemeClr val="accent6">
                    <a:lumMod val="60000"/>
                    <a:lumOff val="40000"/>
                  </a:schemeClr>
                </a:solidFill>
              </a:rPr>
              <a:t>The information is in the connections </a:t>
            </a:r>
          </a:p>
          <a:p>
            <a:pPr lvl="1"/>
            <a:r>
              <a:rPr lang="en-US" dirty="0"/>
              <a:t> The mind and body (1873)	</a:t>
            </a:r>
          </a:p>
          <a:p>
            <a:r>
              <a:rPr lang="en-US" dirty="0"/>
              <a:t>Neurons excite and stimulate each other</a:t>
            </a:r>
          </a:p>
          <a:p>
            <a:r>
              <a:rPr lang="en-US" dirty="0"/>
              <a:t> Different combinations of inputs can result in different outputs</a:t>
            </a:r>
          </a:p>
        </p:txBody>
      </p:sp>
      <p:pic>
        <p:nvPicPr>
          <p:cNvPr id="4" name="Picture 3"/>
          <p:cNvPicPr>
            <a:picLocks noChangeAspect="1"/>
          </p:cNvPicPr>
          <p:nvPr/>
        </p:nvPicPr>
        <p:blipFill>
          <a:blip r:embed="rId2"/>
          <a:stretch>
            <a:fillRect/>
          </a:stretch>
        </p:blipFill>
        <p:spPr>
          <a:xfrm>
            <a:off x="6094413" y="1905000"/>
            <a:ext cx="4439420" cy="2971800"/>
          </a:xfrm>
          <a:prstGeom prst="rect">
            <a:avLst/>
          </a:prstGeom>
        </p:spPr>
      </p:pic>
    </p:spTree>
    <p:extLst>
      <p:ext uri="{BB962C8B-B14F-4D97-AF65-F5344CB8AC3E}">
        <p14:creationId xmlns:p14="http://schemas.microsoft.com/office/powerpoint/2010/main" val="2078638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First Wave: Cybernetics (40s – 50s)</a:t>
            </a:r>
          </a:p>
        </p:txBody>
      </p:sp>
      <p:pic>
        <p:nvPicPr>
          <p:cNvPr id="4" name="Content Placeholder 3"/>
          <p:cNvPicPr>
            <a:picLocks noGrp="1" noChangeAspect="1"/>
          </p:cNvPicPr>
          <p:nvPr>
            <p:ph idx="1"/>
          </p:nvPr>
        </p:nvPicPr>
        <p:blipFill>
          <a:blip r:embed="rId2"/>
          <a:stretch>
            <a:fillRect/>
          </a:stretch>
        </p:blipFill>
        <p:spPr>
          <a:xfrm>
            <a:off x="6780212" y="1640237"/>
            <a:ext cx="4946754" cy="2743200"/>
          </a:xfrm>
          <a:prstGeom prst="rect">
            <a:avLst/>
          </a:prstGeom>
        </p:spPr>
      </p:pic>
      <p:sp>
        <p:nvSpPr>
          <p:cNvPr id="6" name="Content Placeholder 2"/>
          <p:cNvSpPr txBox="1">
            <a:spLocks/>
          </p:cNvSpPr>
          <p:nvPr/>
        </p:nvSpPr>
        <p:spPr>
          <a:xfrm>
            <a:off x="1065212" y="1676400"/>
            <a:ext cx="5410200" cy="4648200"/>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r>
              <a:rPr lang="en-US" b="1" dirty="0"/>
              <a:t>Norbert Wiener</a:t>
            </a:r>
            <a:r>
              <a:rPr lang="en-US" dirty="0"/>
              <a:t>, Cybernetics or Control and Communication in the Animal and the Machine, </a:t>
            </a:r>
            <a:r>
              <a:rPr lang="en-US" i="1" dirty="0"/>
              <a:t>1948</a:t>
            </a:r>
            <a:r>
              <a:rPr lang="en-US" dirty="0"/>
              <a:t>.</a:t>
            </a:r>
          </a:p>
          <a:p>
            <a:r>
              <a:rPr lang="en-US" dirty="0"/>
              <a:t>The start of information processing</a:t>
            </a:r>
          </a:p>
          <a:p>
            <a:r>
              <a:rPr lang="en-US" dirty="0"/>
              <a:t>Study of control and information processing rather than energy processing in machines and animals</a:t>
            </a:r>
          </a:p>
          <a:p>
            <a:r>
              <a:rPr lang="en-US" dirty="0"/>
              <a:t>Macy Conferences 1946 – 1953 </a:t>
            </a:r>
          </a:p>
          <a:p>
            <a:r>
              <a:rPr lang="en-US" dirty="0"/>
              <a:t>Birth of Cybernetics and Cognitive Science</a:t>
            </a:r>
          </a:p>
          <a:p>
            <a:endParaRPr lang="en-US" dirty="0"/>
          </a:p>
        </p:txBody>
      </p:sp>
      <p:pic>
        <p:nvPicPr>
          <p:cNvPr id="7" name="Picture 6"/>
          <p:cNvPicPr>
            <a:picLocks noChangeAspect="1"/>
          </p:cNvPicPr>
          <p:nvPr/>
        </p:nvPicPr>
        <p:blipFill>
          <a:blip r:embed="rId3"/>
          <a:stretch>
            <a:fillRect/>
          </a:stretch>
        </p:blipFill>
        <p:spPr>
          <a:xfrm>
            <a:off x="8819427" y="4572000"/>
            <a:ext cx="2907539" cy="2129726"/>
          </a:xfrm>
          <a:prstGeom prst="rect">
            <a:avLst/>
          </a:prstGeom>
        </p:spPr>
      </p:pic>
      <p:pic>
        <p:nvPicPr>
          <p:cNvPr id="8" name="Picture 7"/>
          <p:cNvPicPr>
            <a:picLocks noChangeAspect="1"/>
          </p:cNvPicPr>
          <p:nvPr/>
        </p:nvPicPr>
        <p:blipFill>
          <a:blip r:embed="rId4"/>
          <a:stretch>
            <a:fillRect/>
          </a:stretch>
        </p:blipFill>
        <p:spPr>
          <a:xfrm>
            <a:off x="6651970" y="4593956"/>
            <a:ext cx="1918071" cy="2107770"/>
          </a:xfrm>
          <a:prstGeom prst="rect">
            <a:avLst/>
          </a:prstGeom>
        </p:spPr>
      </p:pic>
    </p:spTree>
    <p:extLst>
      <p:ext uri="{BB962C8B-B14F-4D97-AF65-F5344CB8AC3E}">
        <p14:creationId xmlns:p14="http://schemas.microsoft.com/office/powerpoint/2010/main" val="213847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48739" y="0"/>
            <a:ext cx="5291346" cy="6858000"/>
          </a:xfrm>
          <a:prstGeom prst="rect">
            <a:avLst/>
          </a:prstGeom>
        </p:spPr>
      </p:pic>
    </p:spTree>
    <p:extLst>
      <p:ext uri="{BB962C8B-B14F-4D97-AF65-F5344CB8AC3E}">
        <p14:creationId xmlns:p14="http://schemas.microsoft.com/office/powerpoint/2010/main" val="1776881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alkboard 16x9">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TF00001018.potx" id="{D19C2884-2C55-4C1A-A5C2-5D03FF1F35A4}" vid="{5F7A9C6A-558C-4654-B762-2F22BC904FAE}"/>
    </a:ext>
  </a:extLst>
</a:theme>
</file>

<file path=ppt/theme/theme2.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intro-neuralnets</Template>
  <TotalTime>1369</TotalTime>
  <Words>1582</Words>
  <Application>Microsoft Office PowerPoint</Application>
  <PresentationFormat>Custom</PresentationFormat>
  <Paragraphs>280</Paragraphs>
  <Slides>43</Slides>
  <Notes>7</Notes>
  <HiddenSlides>10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ＭＳ Ｐゴシック</vt:lpstr>
      <vt:lpstr>Arial</vt:lpstr>
      <vt:lpstr>Arial Unicode MS</vt:lpstr>
      <vt:lpstr>Consolas</vt:lpstr>
      <vt:lpstr>Corbel</vt:lpstr>
      <vt:lpstr>Segoe UI</vt:lpstr>
      <vt:lpstr>Segoe UI Semilight</vt:lpstr>
      <vt:lpstr>Symbol</vt:lpstr>
      <vt:lpstr>Times New Roman</vt:lpstr>
      <vt:lpstr>Chalkboard 16x9</vt:lpstr>
      <vt:lpstr>Neural Networks and AI, A Winter Classic</vt:lpstr>
      <vt:lpstr>Agenda</vt:lpstr>
      <vt:lpstr>Brief History</vt:lpstr>
      <vt:lpstr>Pretensions to Thinking</vt:lpstr>
      <vt:lpstr>Learning in Complex Environments</vt:lpstr>
      <vt:lpstr>Cognition and the Brain</vt:lpstr>
      <vt:lpstr>Connectionism</vt:lpstr>
      <vt:lpstr>The First Wave: Cybernetics (40s – 50s)</vt:lpstr>
      <vt:lpstr>PowerPoint Presentation</vt:lpstr>
      <vt:lpstr>First Rise of Neural Networks (1950s)</vt:lpstr>
      <vt:lpstr>First Winter </vt:lpstr>
      <vt:lpstr>Backpropagation</vt:lpstr>
      <vt:lpstr>Representation Learning, Machine learning and AI</vt:lpstr>
      <vt:lpstr>Artificial Intelligence, Representation Learning and Deep Learning</vt:lpstr>
      <vt:lpstr>Neural Hype</vt:lpstr>
      <vt:lpstr>PowerPoint Presentation</vt:lpstr>
      <vt:lpstr>PowerPoint Presentation</vt:lpstr>
      <vt:lpstr>Unreasonable Effectiveness of Data and Deep Architectures</vt:lpstr>
      <vt:lpstr>Capacity of Neural Networks – Universal Function Approximators</vt:lpstr>
      <vt:lpstr>Forward-propagating local input signals</vt:lpstr>
      <vt:lpstr>Back-propagating local error signals</vt:lpstr>
      <vt:lpstr>PowerPoint Presentation</vt:lpstr>
      <vt:lpstr>Learning Hierarchies with CNNs</vt:lpstr>
      <vt:lpstr>Deep Convolutions</vt:lpstr>
      <vt:lpstr>PowerPoint Presentation</vt:lpstr>
      <vt:lpstr>ImageNet</vt:lpstr>
      <vt:lpstr>Deep Learning Frameworks</vt:lpstr>
      <vt:lpstr>Deep Learning Frameworks</vt:lpstr>
      <vt:lpstr>Intermediate Representations</vt:lpstr>
      <vt:lpstr>What is the Microsoft Cognitive Toolkit</vt:lpstr>
      <vt:lpstr>Microsoft Cognitive Toolkit</vt:lpstr>
      <vt:lpstr>Microsoft Cognitive Toolkit</vt:lpstr>
      <vt:lpstr>Cognitive Toolkit – Speed and Performance</vt:lpstr>
      <vt:lpstr>Cognitive Toolkit – Production Ready</vt:lpstr>
      <vt:lpstr>Computer Vision</vt:lpstr>
      <vt:lpstr>Two Content Layout with Table</vt:lpstr>
      <vt:lpstr>Two Content Layout with SmartArt</vt:lpstr>
      <vt:lpstr>Add a Slide Title - 1</vt:lpstr>
      <vt:lpstr>Add a Slide Title - 2</vt:lpstr>
      <vt:lpstr>Add a Slide Title - 3</vt:lpstr>
      <vt:lpstr>PowerPoint Presentation</vt:lpstr>
      <vt:lpstr>Add a Slide Title - 4</vt:lpstr>
      <vt:lpstr>Add a Slide Title - 5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Ali-Kazim Zaidi</dc:creator>
  <cp:lastModifiedBy>Ali-Kazim Zaidi</cp:lastModifiedBy>
  <cp:revision>40</cp:revision>
  <dcterms:created xsi:type="dcterms:W3CDTF">2017-09-07T00:36:06Z</dcterms:created>
  <dcterms:modified xsi:type="dcterms:W3CDTF">2017-10-04T19:11:15Z</dcterms:modified>
</cp:coreProperties>
</file>